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4" r:id="rId2"/>
    <p:sldMasterId id="2147483666" r:id="rId3"/>
  </p:sldMasterIdLst>
  <p:notesMasterIdLst>
    <p:notesMasterId r:id="rId33"/>
  </p:notesMasterIdLst>
  <p:sldIdLst>
    <p:sldId id="462" r:id="rId4"/>
    <p:sldId id="460" r:id="rId5"/>
    <p:sldId id="490" r:id="rId6"/>
    <p:sldId id="8611" r:id="rId7"/>
    <p:sldId id="8615" r:id="rId8"/>
    <p:sldId id="8612" r:id="rId9"/>
    <p:sldId id="8608" r:id="rId10"/>
    <p:sldId id="8613" r:id="rId11"/>
    <p:sldId id="8614" r:id="rId12"/>
    <p:sldId id="8616" r:id="rId13"/>
    <p:sldId id="8609" r:id="rId14"/>
    <p:sldId id="8638" r:id="rId15"/>
    <p:sldId id="8617" r:id="rId16"/>
    <p:sldId id="8623" r:id="rId17"/>
    <p:sldId id="8618" r:id="rId18"/>
    <p:sldId id="8619" r:id="rId19"/>
    <p:sldId id="8624" r:id="rId20"/>
    <p:sldId id="8649" r:id="rId21"/>
    <p:sldId id="8650" r:id="rId22"/>
    <p:sldId id="8625" r:id="rId23"/>
    <p:sldId id="8621" r:id="rId24"/>
    <p:sldId id="8622" r:id="rId25"/>
    <p:sldId id="8640" r:id="rId26"/>
    <p:sldId id="8648" r:id="rId27"/>
    <p:sldId id="8627" r:id="rId28"/>
    <p:sldId id="8629" r:id="rId29"/>
    <p:sldId id="8610" r:id="rId30"/>
    <p:sldId id="8607" r:id="rId31"/>
    <p:sldId id="8637" r:id="rId32"/>
  </p:sldIdLst>
  <p:sldSz cx="12192000" cy="6858000"/>
  <p:notesSz cx="6858000" cy="9144000"/>
  <p:embeddedFontLst>
    <p:embeddedFont>
      <p:font typeface="Arial Black" panose="020B0A04020102090204" pitchFamily="34" charset="0"/>
      <p:bold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Forte" panose="03060902040502070203" pitchFamily="66" charset="0"/>
      <p:regular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方正粗黑宋简体" panose="02000000000000000000" pitchFamily="2" charset="-122"/>
      <p:regular r:id="rId51"/>
    </p:embeddedFont>
    <p:embeddedFont>
      <p:font typeface="方正仿郭简体" panose="03000509000000000000" pitchFamily="65" charset="-122"/>
      <p:regular r:id="rId52"/>
    </p:embeddedFont>
    <p:embeddedFont>
      <p:font typeface="方正魏碑简体" panose="03000509000000000000" pitchFamily="65" charset="-122"/>
      <p:regular r:id="rId53"/>
    </p:embeddedFont>
    <p:embeddedFont>
      <p:font typeface="方正艺黑简体" panose="03000509000000000000" pitchFamily="65" charset="-122"/>
      <p:regular r:id="rId54"/>
    </p:embeddedFont>
    <p:embeddedFont>
      <p:font typeface="汉仪行楷简" panose="02010609000101010101" pitchFamily="49" charset="-122"/>
      <p:regular r:id="rId55"/>
    </p:embeddedFont>
    <p:embeddedFont>
      <p:font typeface="华文楷体" panose="02010600040101010101" pitchFamily="2" charset="-122"/>
      <p:regular r:id="rId56"/>
    </p:embeddedFont>
    <p:embeddedFont>
      <p:font typeface="华文行楷" panose="02010800040101010101" pitchFamily="2" charset="-122"/>
      <p:regular r:id="rId57"/>
    </p:embeddedFont>
    <p:embeddedFont>
      <p:font typeface="华文中宋" panose="02010600040101010101" pitchFamily="2" charset="-122"/>
      <p:regular r:id="rId58"/>
    </p:embeddedFont>
    <p:embeddedFont>
      <p:font typeface="迷你简书魂" panose="02010609000101010101" pitchFamily="49" charset="-122"/>
      <p:regular r:id="rId5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C6E"/>
    <a:srgbClr val="E2B8D9"/>
    <a:srgbClr val="F6A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9" autoAdjust="0"/>
    <p:restoredTop sz="84836" autoAdjust="0"/>
  </p:normalViewPr>
  <p:slideViewPr>
    <p:cSldViewPr snapToGrid="0" showGuides="1">
      <p:cViewPr varScale="1">
        <p:scale>
          <a:sx n="93" d="100"/>
          <a:sy n="93" d="100"/>
        </p:scale>
        <p:origin x="66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FAC55-860D-452D-A635-CA9E08408D73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4041C-5029-40AE-89BF-CB735786D6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84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尊敬的各位老师、各位助教，亲爱的同学们：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大家好！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我是信息安全专业刘修铭。今天很荣幸在这里为大家讲解我的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大作业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话不多说，直接进入正题。</a:t>
            </a:r>
          </a:p>
          <a:p>
            <a:pPr indent="406400" algn="just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60C4F3-C57F-442B-89FC-EAAD68562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067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观察可知，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网络实际上可以分为如图这六个部分。第一部分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Conv1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，也就是第一层卷积；第二三四五部分，每个部分包含两个残差块，每个残差块做两次卷积运算；最后一部分是全连接层。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73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667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下面是模型简介与代码实现。</a:t>
            </a:r>
          </a:p>
          <a:p>
            <a:pPr indent="2667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041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首先是残差网络。按照惯性思维，网络的层数越深，所训练得到模型的准确率就应该越高。但事实证明不然。如图，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56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层的神经网络表现明显要比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层的差。原因就是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出现了梯度爆炸或是梯度消失的问题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。基于此，人们提出了残差网络的思想。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752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残差网络的思想就是将网络学习的映射从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转为学习从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Y-X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的差，然后把学习到的残差信息加到原来的输出上即可。这种残差函数更容易优化，能使网络层数大大加深。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残差网络的思想就是将网络学习的映射从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转为学习从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Y-X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的差，然后把学习到的残差信息加到原来的输出上即可。它对每层的输入做一个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𝑟𝑒𝑓𝑒𝑟𝑒𝑛𝑐𝑒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𝑋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学习形成残差函数， 而不是学习一些没有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𝑟𝑒𝑓𝑒𝑟𝑒𝑛𝑐𝑒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𝑋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的函数。这种残差函数更容易优化，能使网络层数大大加深。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504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以下便是基于上述思路对残差块的代码实现。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可以看到，这个残差块将一次卷积拆分成了两次操作，分别对每个通道使用不同的卷积核跟在每个点对通道进行卷积。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198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网络的搭建。上面说过，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的网络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六个部分组成，从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conv2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开始，每层都有两个有残差块，并且每个残差块具有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卷积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运算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。最后有一个全连接层。于是，借助上面说的残差块的定义，我们可以直接得到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ResNet18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网络的如下代码。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350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接着便是数据集的加载了。首先，我定义了一个构造函数，将传入的数据集的图片的尺寸进行修改，使之适应前文搭建的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ResNet18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网络，同时将图片与其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label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，之后再进行数据集的划分。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551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接着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就是数据增强处理。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我借助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torchvision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工具包中的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函数，将样本进行一定处理，包括随机剪裁、调整尺寸、格式转换等，使其更加适用于模型训练。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601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接着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就是模型的训练。这边使用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Adam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优化器尽量避免出现欠拟合问题。学习率选择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0.001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，避免出现过拟合问题。选取损失函数时尝试了多种不同的函数，最后选择的相对来说最优的类别交叉熵损失函数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CrossEntryLoss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706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选定验证集上准确率最高的模型进行保存，应用到后面测试集的验证。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14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今天我的讲解主要从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五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个部分展开。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60C4F3-C57F-442B-89FC-EAAD68562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35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这张是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Visdom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可视化的界面，可以看到左上角的窗口中排列着后面图片的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label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，右边有损失函数的值，下面是准确率曲线。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782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这个便是最后得到的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损失函数的变化曲线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20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这是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验证集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准确率曲线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可以看到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，在验证集上的准确率最高达到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71.7%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，将其在测试集上测试后，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得到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准确率约为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69%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360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667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然后就是模型的一些改进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15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这次的模型训练，我认为最大的问题可能就由数据集的不均匀导致。论文中的网络引入了</a:t>
            </a:r>
            <a:r>
              <a:rPr lang="en-US" altLang="zh-CN" sz="1800" b="0" i="0" dirty="0">
                <a:solidFill>
                  <a:srgbClr val="121212"/>
                </a:solidFill>
                <a:effectLst/>
                <a:latin typeface="-apple-system"/>
              </a:rPr>
              <a:t>CAB</a:t>
            </a:r>
            <a:r>
              <a:rPr lang="zh-CN" altLang="en-US" sz="1800" b="0" i="0" dirty="0">
                <a:solidFill>
                  <a:srgbClr val="121212"/>
                </a:solidFill>
                <a:effectLst/>
                <a:latin typeface="-apple-system"/>
              </a:rPr>
              <a:t>注意力模块，而我则引入迁移学习来解决。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迁移学习通俗来讲，就是运用已有的知识来学习新的知识，核心是找到已有知识和新知识之间的相似性。比如已经会编写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程序，就可以类比着来学习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等等。此处就利用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torch vision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工具包中已经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训练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好的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ResNet18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网络模型进行自定义数据集的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再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训练，以此提升模型的准确率。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499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这就是迁移学习的实现框架。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43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这是修改后的验证集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准确率曲线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可以看到，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模型在验证集上的准确率最高达到了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85.69%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，将其在测试集上测试后，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模型测试集的准确率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达到了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85.12%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较自搭建模型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69%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相比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有了较大优化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56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667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最后是总结与展望部分。</a:t>
            </a:r>
          </a:p>
          <a:p>
            <a:pPr indent="2667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809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然后就是我的一些小想法。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首先，基于部分数据集的特征不明显问题，学习了解前面很多同学们提到的注意力机制，我想利用假期时间再深入了解，并将其运用到自己的模型训练中去。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其次，还应尝试其他的网络进行数据集的训练，在对比中学习并了解各个网络的特点。一开始想使用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ResNet50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跟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101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，但出现了显存爆炸问题，复现论文中代码的时候这个问题解决了但自己写的时候没能解决。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最后，针对老师跟助教提及的规范性问题，多多向梅骏逸跟郭大玮同学学习，学习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等较为规范的工具的使用。助教在飞书群里说了一些规范性问题，我也对照着把实验报告进行了修改。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78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667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通过本学期的学习，我对深度学习有了一个初步的了解，希望未来在大创项目中继续摸索。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以上就是我今天想说的全部内容，欢迎大家批评指正。</a:t>
            </a: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谢谢大家！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AD50C5-C801-4FC2-8F71-96D3815A4D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1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667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首先是第一部分，选题的背景与意义。</a:t>
            </a:r>
          </a:p>
          <a:p>
            <a:pPr indent="2667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46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随着大数据时代的不断发展，社会的各个领域不断的趋向无人化，因此，对机器人的要求也就越来越高。而机器学习即为在已有数据基础上训练高准确率模型，目前已与多个学科进行交叉。我们这次完成的大作业主要属于计算机视觉领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06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计算机视觉，简单来说就是图像处理与机器学习的融合。即，运用图像处理技术将数据集进行适当处理后，将其作为机器学习的模型训练输入，最后经训练得到相应模型，从而实现对图像代表信息的识别与分析。目前也是研究的热门方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45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当然了，选这个题目还有一个重要原因，那就是分数。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13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2667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第二个部分是所用工具的介绍。</a:t>
            </a:r>
          </a:p>
          <a:p>
            <a:pPr indent="266700"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19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首先是运行环境。我所使用的开发软件是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VS Code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然后是我的一些环境配置。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57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然后就是在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框架下实现的的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网络了。如图，这是论文中给出的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各种层数的结构。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60B56-0EBC-4E7E-8EEB-46BA23A1F7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91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D38E1-60BE-7500-9046-0052298B0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0EA12C-3ED2-D7CC-3CFC-DC6009E7D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DAB6A-4B69-FF3E-89EF-DBC13A1E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1FEC3-AB87-8D2A-0D88-96DACDC4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B7B920-580A-0818-223B-F20C13C9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6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783BE-C5F0-318E-EA35-4352DBBD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520669-47A5-2AE2-57BE-F1B00648E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49CA5F-8BF4-7F5A-0B20-A3997C5F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61FABB-9432-11FD-7359-61CD8FDD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4A3522-48EF-0518-7E21-B99AAE30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0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C427474-0BC9-2155-1376-18F8F05F6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4C86DE-4F88-5921-9213-95A5F8F74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02EF6-A78E-380B-9E2B-6A0E65C0C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97B42F-3F82-71EA-8048-D0BB1951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C64086-5CC3-FE6F-BEF3-72D5E081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772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2022/12/12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769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2022/12/12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25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227AF-5C16-45F2-B681-55D162E2F1A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2022/12/12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4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0B122-9852-523D-56E8-3ADECEEE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A0110-2B68-580E-EE4E-4AC4270BE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C82754-66CF-51A0-D60A-C4A5EE8E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BC193-1643-57F1-C256-CD21DAEA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32906-7E63-7154-01E7-A7655008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36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F8C17-40F1-98A6-188D-F611446D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E5D055-8AAD-D303-4044-1DB1DC03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4DE02E-125A-36E3-19E3-DD96D2C0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996A0C-C80A-A06F-2608-51C5DB3F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B5A02-23B6-6F22-CBC8-5934434E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6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93493-53F2-BB51-1586-D485F672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3AEB0-A9C4-D2F4-490A-8251913D0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9E7AB0-F1E3-4057-6A01-557ED2C72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BCA9C7-B481-999E-8129-67931CBE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58579E-62D2-E473-18F6-22607BD1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51904D-12E2-6F15-00D8-CE575FB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65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C6AAA-490D-ABC7-2D84-EF0CAEEE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096489-5B3F-CBD7-D557-C97B4CA0C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9D319D-394C-7398-7913-A252194B9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5E3E76-EB4D-0643-8F25-6F41FEEF8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DB4048-590B-2EFB-CAAB-84540F4B4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274C8B-142D-871B-FD64-227FFDDE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AECF22-E356-30BF-DADD-B8073405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E02278-745A-3138-3A82-4B69B2C5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860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B69A9-DF1A-3D6C-7CDA-8F5E5E06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89A3B9-3A75-2E04-FD45-B23E2319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C8DA19-1D05-4CEC-051C-B821605B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F513AA-5D58-621E-6283-F8BC93D5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47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650AA6-6E94-5AC8-5FCD-84E685055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6AC85D-636F-91BB-9689-A9BB4F35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AA1088-DEB2-7D16-D197-0499549F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3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22641-CE0F-D223-CEBE-E956B5DD6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76331-48C6-4895-6F80-573641B4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A6D1DE-7B1D-75AA-9446-7EB05468D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B3C277-5572-7007-2706-8AB80649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B7890A-3010-36E1-1660-5EC0388E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C6F6E5-44B7-9199-A73C-728B2C4E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7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DA749-B105-9AE7-9CED-D3981B9E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25B9F1-2226-EA9B-FD27-E00649922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C23B6B-FDDF-6F04-CE8A-B9F180B29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7FFF9E-87BE-8E64-74C5-E4DF1F11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65D93F-F65C-F967-F5A3-AE634D39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A8765D-D449-2492-6CBB-B575829D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73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69BF48-7EC3-CFEC-73C2-B1F3821C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CF3C2-B3AB-9309-D3C2-35EE3BEAE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C127B-B4EC-78E8-231C-7AAFB5CE5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052DB-0B12-4EE2-8635-D8104F3DC5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E1199-48EB-1D74-9E45-929C10D09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FE65D0-CB80-50B5-AE3A-96FA581CE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3ECFF-D617-4689-9EFF-5AB3C176D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48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B280E-1C23-4717-A9D5-6FAD72706D58}" type="datetimeFigureOut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07CE2-AAC4-476D-A40D-1C7E73958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12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7525-3870-4886-83AE-8A5D79C58246}" type="datetime1">
              <a:rPr lang="zh-CN" altLang="en-US" smtClean="0"/>
              <a:t>2022/12/12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32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36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rte" panose="03060902040502070203" charset="0"/>
              <a:ea typeface="微软雅黑" panose="020B0503020204020204" pitchFamily="34" charset="-122"/>
              <a:cs typeface="+mn-cs"/>
              <a:sym typeface="Forte" panose="03060902040502070203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8842" y="1028700"/>
            <a:ext cx="3534317" cy="1090478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196850" y="250364"/>
            <a:ext cx="11785601" cy="5985336"/>
          </a:xfrm>
          <a:custGeom>
            <a:avLst/>
            <a:gdLst>
              <a:gd name="connsiteX0" fmla="*/ 0 w 12192000"/>
              <a:gd name="connsiteY0" fmla="*/ 0 h 6535506"/>
              <a:gd name="connsiteX1" fmla="*/ 12192000 w 12192000"/>
              <a:gd name="connsiteY1" fmla="*/ 0 h 6535506"/>
              <a:gd name="connsiteX2" fmla="*/ 12192000 w 12192000"/>
              <a:gd name="connsiteY2" fmla="*/ 6480621 h 6535506"/>
              <a:gd name="connsiteX3" fmla="*/ 12107478 w 12192000"/>
              <a:gd name="connsiteY3" fmla="*/ 6456311 h 6535506"/>
              <a:gd name="connsiteX4" fmla="*/ 6186792 w 12192000"/>
              <a:gd name="connsiteY4" fmla="*/ 5875859 h 6535506"/>
              <a:gd name="connsiteX5" fmla="*/ 80386 w 12192000"/>
              <a:gd name="connsiteY5" fmla="*/ 6509728 h 6535506"/>
              <a:gd name="connsiteX6" fmla="*/ 0 w 12192000"/>
              <a:gd name="connsiteY6" fmla="*/ 6535506 h 653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35506">
                <a:moveTo>
                  <a:pt x="0" y="0"/>
                </a:moveTo>
                <a:lnTo>
                  <a:pt x="12192000" y="0"/>
                </a:lnTo>
                <a:lnTo>
                  <a:pt x="12192000" y="6480621"/>
                </a:lnTo>
                <a:lnTo>
                  <a:pt x="12107478" y="6456311"/>
                </a:lnTo>
                <a:cubicBezTo>
                  <a:pt x="10824349" y="6106108"/>
                  <a:pt x="8651398" y="5875859"/>
                  <a:pt x="6186792" y="5875859"/>
                </a:cubicBezTo>
                <a:cubicBezTo>
                  <a:pt x="3598956" y="5875859"/>
                  <a:pt x="1332669" y="6129709"/>
                  <a:pt x="80386" y="6509728"/>
                </a:cubicBezTo>
                <a:lnTo>
                  <a:pt x="0" y="6535506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rte" panose="03060902040502070203" charset="0"/>
              <a:ea typeface="微软雅黑" panose="020B0503020204020204" pitchFamily="34" charset="-122"/>
              <a:cs typeface="+mn-cs"/>
              <a:sym typeface="Forte" panose="03060902040502070203" charset="0"/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0" y="5814716"/>
            <a:ext cx="12192000" cy="1043284"/>
          </a:xfrm>
          <a:custGeom>
            <a:avLst/>
            <a:gdLst>
              <a:gd name="connsiteX0" fmla="*/ 6089651 w 12192000"/>
              <a:gd name="connsiteY0" fmla="*/ 0 h 1043284"/>
              <a:gd name="connsiteX1" fmla="*/ 12010337 w 12192000"/>
              <a:gd name="connsiteY1" fmla="*/ 580452 h 1043284"/>
              <a:gd name="connsiteX2" fmla="*/ 12192000 w 12192000"/>
              <a:gd name="connsiteY2" fmla="*/ 632702 h 1043284"/>
              <a:gd name="connsiteX3" fmla="*/ 12192000 w 12192000"/>
              <a:gd name="connsiteY3" fmla="*/ 1043284 h 1043284"/>
              <a:gd name="connsiteX4" fmla="*/ 0 w 12192000"/>
              <a:gd name="connsiteY4" fmla="*/ 1043284 h 1043284"/>
              <a:gd name="connsiteX5" fmla="*/ 0 w 12192000"/>
              <a:gd name="connsiteY5" fmla="*/ 629050 h 1043284"/>
              <a:gd name="connsiteX6" fmla="*/ 168966 w 12192000"/>
              <a:gd name="connsiteY6" fmla="*/ 580452 h 1043284"/>
              <a:gd name="connsiteX7" fmla="*/ 6089651 w 12192000"/>
              <a:gd name="connsiteY7" fmla="*/ 0 h 10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43284">
                <a:moveTo>
                  <a:pt x="6089651" y="0"/>
                </a:moveTo>
                <a:cubicBezTo>
                  <a:pt x="8554257" y="0"/>
                  <a:pt x="10727208" y="230249"/>
                  <a:pt x="12010337" y="580452"/>
                </a:cubicBezTo>
                <a:lnTo>
                  <a:pt x="12192000" y="632702"/>
                </a:lnTo>
                <a:lnTo>
                  <a:pt x="12192000" y="1043284"/>
                </a:lnTo>
                <a:lnTo>
                  <a:pt x="0" y="1043284"/>
                </a:lnTo>
                <a:lnTo>
                  <a:pt x="0" y="629050"/>
                </a:lnTo>
                <a:lnTo>
                  <a:pt x="168966" y="580452"/>
                </a:lnTo>
                <a:cubicBezTo>
                  <a:pt x="1452094" y="230249"/>
                  <a:pt x="3625045" y="0"/>
                  <a:pt x="60896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rte" panose="03060902040502070203" charset="0"/>
              <a:ea typeface="微软雅黑" panose="020B0503020204020204" pitchFamily="34" charset="-122"/>
              <a:cs typeface="+mn-cs"/>
              <a:sym typeface="Forte" panose="03060902040502070203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94" y="6229626"/>
            <a:ext cx="2490512" cy="359369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199273" y="4755321"/>
            <a:ext cx="5793454" cy="377825"/>
            <a:chOff x="3206893" y="4755321"/>
            <a:chExt cx="5793454" cy="377825"/>
          </a:xfrm>
        </p:grpSpPr>
        <p:grpSp>
          <p:nvGrpSpPr>
            <p:cNvPr id="17" name="组合 16"/>
            <p:cNvGrpSpPr/>
            <p:nvPr/>
          </p:nvGrpSpPr>
          <p:grpSpPr>
            <a:xfrm>
              <a:off x="3206893" y="4755321"/>
              <a:ext cx="2889885" cy="368408"/>
              <a:chOff x="2590785" y="4667386"/>
              <a:chExt cx="2889885" cy="368408"/>
            </a:xfrm>
          </p:grpSpPr>
          <p:sp>
            <p:nvSpPr>
              <p:cNvPr id="31" name="等腰三角形 30"/>
              <p:cNvSpPr/>
              <p:nvPr/>
            </p:nvSpPr>
            <p:spPr>
              <a:xfrm rot="5400000">
                <a:off x="2521384" y="4746601"/>
                <a:ext cx="358594" cy="21979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orte" panose="03060902040502070203" charset="0"/>
                  <a:ea typeface="微软雅黑" panose="020B0503020204020204" pitchFamily="34" charset="-122"/>
                  <a:cs typeface="+mn-cs"/>
                  <a:sym typeface="Forte" panose="03060902040502070203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878440" y="4667386"/>
                <a:ext cx="260223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cs"/>
                    <a:sym typeface="Forte" panose="03060902040502070203" charset="0"/>
                  </a:rPr>
                  <a:t>汇报人：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cs"/>
                    <a:sym typeface="Forte" panose="03060902040502070203" charset="0"/>
                  </a:rPr>
                  <a:t> 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cs"/>
                    <a:sym typeface="Forte" panose="03060902040502070203" charset="0"/>
                  </a:rPr>
                  <a:t>刘修铭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390481" y="4764846"/>
              <a:ext cx="2609866" cy="368300"/>
              <a:chOff x="2590785" y="4671831"/>
              <a:chExt cx="2609866" cy="368300"/>
            </a:xfrm>
          </p:grpSpPr>
          <p:sp>
            <p:nvSpPr>
              <p:cNvPr id="29" name="等腰三角形 28"/>
              <p:cNvSpPr/>
              <p:nvPr/>
            </p:nvSpPr>
            <p:spPr>
              <a:xfrm rot="5400000">
                <a:off x="2521384" y="4746601"/>
                <a:ext cx="358594" cy="21979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orte" panose="03060902040502070203" charset="0"/>
                  <a:ea typeface="微软雅黑" panose="020B0503020204020204" pitchFamily="34" charset="-122"/>
                  <a:cs typeface="+mn-cs"/>
                  <a:sym typeface="Forte" panose="03060902040502070203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787651" y="4671831"/>
                <a:ext cx="2413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cs"/>
                    <a:sym typeface="Forte" panose="03060902040502070203" charset="0"/>
                  </a:rPr>
                  <a:t>时间：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+mn-cs"/>
                    <a:sym typeface="Forte" panose="03060902040502070203" charset="0"/>
                  </a:rPr>
                  <a:t>2022.11.18</a:t>
                </a:r>
              </a:p>
            </p:txBody>
          </p:sp>
        </p:grpSp>
      </p:grpSp>
      <p:sp>
        <p:nvSpPr>
          <p:cNvPr id="36" name="Rectangle 27"/>
          <p:cNvSpPr/>
          <p:nvPr/>
        </p:nvSpPr>
        <p:spPr>
          <a:xfrm>
            <a:off x="184151" y="2578637"/>
            <a:ext cx="11785601" cy="16971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100000"/>
                </a:schemeClr>
              </a:gs>
              <a:gs pos="100000">
                <a:schemeClr val="bg1">
                  <a:lumMod val="95000"/>
                  <a:alpha val="6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151" y="2639252"/>
            <a:ext cx="11798300" cy="149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微软雅黑" panose="020B0503020204020204" pitchFamily="34" charset="-122"/>
                <a:sym typeface="Forte" panose="03060902040502070203" charset="0"/>
              </a:rPr>
              <a:t>基于自搭建</a:t>
            </a: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微软雅黑" panose="020B0503020204020204" pitchFamily="34" charset="-122"/>
                <a:sym typeface="Forte" panose="03060902040502070203" charset="0"/>
              </a:rPr>
              <a:t>ResNet18</a:t>
            </a: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微软雅黑" panose="020B0503020204020204" pitchFamily="34" charset="-122"/>
                <a:sym typeface="Forte" panose="03060902040502070203" charset="0"/>
              </a:rPr>
              <a:t>卷积神经网络的图像分类模型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微软雅黑" panose="020B0503020204020204" pitchFamily="34" charset="-122"/>
              <a:sym typeface="Forte" panose="03060902040502070203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行楷简" panose="02010609000101010101" charset="-122"/>
                <a:ea typeface="汉仪行楷简" panose="02010609000101010101" charset="-122"/>
                <a:cs typeface="汉仪行楷简" panose="02010609000101010101" charset="-122"/>
                <a:sym typeface="Forte" panose="03060902040502070203" charset="0"/>
              </a:rPr>
              <a:t>——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  <a:sym typeface="Forte" panose="03060902040502070203" charset="0"/>
              </a:rPr>
              <a:t>Python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汉仪行楷简" panose="02010609000101010101" charset="-122"/>
                <a:ea typeface="汉仪行楷简" panose="02010609000101010101" charset="-122"/>
                <a:cs typeface="+mn-cs"/>
                <a:sym typeface="Forte" panose="03060902040502070203" charset="0"/>
              </a:rPr>
              <a:t>语言程序设计大作业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汉仪行楷简" panose="02010609000101010101" charset="-122"/>
              <a:ea typeface="汉仪行楷简" panose="02010609000101010101" charset="-122"/>
              <a:cs typeface="汉仪行楷简" panose="02010609000101010101" charset="-122"/>
              <a:sym typeface="Forte" panose="0306090204050207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6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所用工具介绍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通过</a:t>
              </a:r>
              <a:r>
                <a:rPr lang="en-US" altLang="zh-CN" sz="3200" dirty="0" err="1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Pytorch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实现</a:t>
              </a:r>
              <a:r>
                <a:rPr lang="en-US" altLang="zh-CN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ResNet18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7" y="1098560"/>
            <a:ext cx="3801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ResNet18</a:t>
            </a:r>
            <a:r>
              <a:rPr lang="zh-CN" altLang="en-US" sz="3200" dirty="0">
                <a:solidFill>
                  <a:srgbClr val="7E0C6E"/>
                </a:solidFill>
                <a:latin typeface="汉仪行楷简" panose="02010609000101010101" charset="-122"/>
                <a:ea typeface="汉仪行楷简" panose="02010609000101010101" charset="-122"/>
              </a:rPr>
              <a:t>网络结构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A901C96-AF92-C00A-BFAA-4FDAA5BD9315}"/>
              </a:ext>
            </a:extLst>
          </p:cNvPr>
          <p:cNvGrpSpPr/>
          <p:nvPr/>
        </p:nvGrpSpPr>
        <p:grpSpPr>
          <a:xfrm>
            <a:off x="831621" y="2263650"/>
            <a:ext cx="6814392" cy="3290895"/>
            <a:chOff x="799912" y="1914370"/>
            <a:chExt cx="10858500" cy="4902423"/>
          </a:xfrm>
        </p:grpSpPr>
        <p:sp>
          <p:nvSpPr>
            <p:cNvPr id="8" name="矩形: 圆角 111">
              <a:extLst>
                <a:ext uri="{FF2B5EF4-FFF2-40B4-BE49-F238E27FC236}">
                  <a16:creationId xmlns:a16="http://schemas.microsoft.com/office/drawing/2014/main" id="{EEA9EBF9-02D8-F535-F0FE-B3AC68766C15}"/>
                </a:ext>
              </a:extLst>
            </p:cNvPr>
            <p:cNvSpPr/>
            <p:nvPr/>
          </p:nvSpPr>
          <p:spPr>
            <a:xfrm>
              <a:off x="799912" y="1914370"/>
              <a:ext cx="10858500" cy="4688499"/>
            </a:xfrm>
            <a:custGeom>
              <a:avLst/>
              <a:gdLst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  <a:gd name="connsiteX0" fmla="*/ 660400 w 11518900"/>
                <a:gd name="connsiteY0" fmla="*/ 3932564 h 6235700"/>
                <a:gd name="connsiteX1" fmla="*/ 0 w 11518900"/>
                <a:gd name="connsiteY1" fmla="*/ 0 h 6235700"/>
                <a:gd name="connsiteX2" fmla="*/ 766755 w 11518900"/>
                <a:gd name="connsiteY2" fmla="*/ 3826209 h 6235700"/>
                <a:gd name="connsiteX3" fmla="*/ 11412545 w 11518900"/>
                <a:gd name="connsiteY3" fmla="*/ 3826209 h 6235700"/>
                <a:gd name="connsiteX4" fmla="*/ 11518900 w 11518900"/>
                <a:gd name="connsiteY4" fmla="*/ 3932564 h 6235700"/>
                <a:gd name="connsiteX5" fmla="*/ 11518900 w 11518900"/>
                <a:gd name="connsiteY5" fmla="*/ 6129345 h 6235700"/>
                <a:gd name="connsiteX6" fmla="*/ 11412545 w 11518900"/>
                <a:gd name="connsiteY6" fmla="*/ 6235700 h 6235700"/>
                <a:gd name="connsiteX7" fmla="*/ 766755 w 11518900"/>
                <a:gd name="connsiteY7" fmla="*/ 6235700 h 6235700"/>
                <a:gd name="connsiteX8" fmla="*/ 660400 w 11518900"/>
                <a:gd name="connsiteY8" fmla="*/ 6129345 h 6235700"/>
                <a:gd name="connsiteX9" fmla="*/ 660400 w 11518900"/>
                <a:gd name="connsiteY9" fmla="*/ 3932564 h 6235700"/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8500" h="2409491">
                  <a:moveTo>
                    <a:pt x="0" y="106355"/>
                  </a:moveTo>
                  <a:cubicBezTo>
                    <a:pt x="0" y="47617"/>
                    <a:pt x="47617" y="0"/>
                    <a:pt x="106355" y="0"/>
                  </a:cubicBezTo>
                  <a:lnTo>
                    <a:pt x="10752145" y="0"/>
                  </a:lnTo>
                  <a:cubicBezTo>
                    <a:pt x="10810883" y="0"/>
                    <a:pt x="10858500" y="47617"/>
                    <a:pt x="10858500" y="106355"/>
                  </a:cubicBezTo>
                  <a:lnTo>
                    <a:pt x="10858500" y="2303136"/>
                  </a:lnTo>
                  <a:cubicBezTo>
                    <a:pt x="10858500" y="2361874"/>
                    <a:pt x="10810883" y="2409491"/>
                    <a:pt x="10752145" y="2409491"/>
                  </a:cubicBezTo>
                  <a:lnTo>
                    <a:pt x="106355" y="2409491"/>
                  </a:lnTo>
                  <a:cubicBezTo>
                    <a:pt x="47617" y="2409491"/>
                    <a:pt x="0" y="2361874"/>
                    <a:pt x="0" y="2303136"/>
                  </a:cubicBezTo>
                  <a:lnTo>
                    <a:pt x="0" y="106355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254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E401360-5751-D123-CFE2-17635CCC8624}"/>
                </a:ext>
              </a:extLst>
            </p:cNvPr>
            <p:cNvSpPr/>
            <p:nvPr/>
          </p:nvSpPr>
          <p:spPr>
            <a:xfrm>
              <a:off x="986773" y="2094319"/>
              <a:ext cx="10484777" cy="4722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1. Conv1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：也就是第一层卷积，没有</a:t>
              </a: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shortcut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机制。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2. Conv2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：第一个残差块，一共有</a:t>
              </a: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2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个。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3. Conv3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：第二个残差块，一共有</a:t>
              </a: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2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个。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4. Conv4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：第三个残差块，一共有</a:t>
              </a: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2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个。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5. Conv5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：第四个残差块，一共有</a:t>
              </a: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2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个。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6. fc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：全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连接</a:t>
              </a:r>
              <a:r>
                <a:rPr lang="zh-CN" altLang="zh-CN" sz="2000" b="1" kern="0" dirty="0">
                  <a:solidFill>
                    <a:srgbClr val="000000"/>
                  </a:solidFill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层。</a:t>
              </a:r>
            </a:p>
            <a:p>
              <a:pPr algn="l"/>
              <a:endPara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96CB112-A0A2-079C-A004-63B94F5021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97" b="28836"/>
          <a:stretch/>
        </p:blipFill>
        <p:spPr bwMode="auto">
          <a:xfrm>
            <a:off x="8418038" y="915187"/>
            <a:ext cx="3001937" cy="5844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104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73650" y="1676488"/>
            <a:ext cx="2438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03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7E0C6E"/>
                  </a:gs>
                  <a:gs pos="69000">
                    <a:srgbClr val="983D8B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sp>
        <p:nvSpPr>
          <p:cNvPr id="14" name="文本占位符 7"/>
          <p:cNvSpPr txBox="1"/>
          <p:nvPr/>
        </p:nvSpPr>
        <p:spPr>
          <a:xfrm>
            <a:off x="2670219" y="2895303"/>
            <a:ext cx="6838859" cy="53369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rPr>
              <a:t>模型简介与代码实现</a:t>
            </a:r>
          </a:p>
        </p:txBody>
      </p:sp>
      <p:sp>
        <p:nvSpPr>
          <p:cNvPr id="15" name="文本占位符 8"/>
          <p:cNvSpPr txBox="1"/>
          <p:nvPr/>
        </p:nvSpPr>
        <p:spPr>
          <a:xfrm>
            <a:off x="1826599" y="3700743"/>
            <a:ext cx="8538802" cy="8469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INTRODUCTION TO THE MODEL AND CODE IMPLEMENTATION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pic>
        <p:nvPicPr>
          <p:cNvPr id="2" name="图片 1" descr="3cfe46623ec260e3ddb66073058786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14" y="140969"/>
            <a:ext cx="1086746" cy="1080000"/>
          </a:xfrm>
          <a:prstGeom prst="rect">
            <a:avLst/>
          </a:prstGeom>
        </p:spPr>
      </p:pic>
      <p:pic>
        <p:nvPicPr>
          <p:cNvPr id="5" name="图片 4" descr="微信图片_202205052105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155" y="6241415"/>
            <a:ext cx="2562860" cy="37338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10BE801F-8E6D-03B8-96E0-9C4AF032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5921" y="140969"/>
            <a:ext cx="14620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2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残差网络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残差网络</a:t>
            </a:r>
            <a:endParaRPr lang="zh-CN" altLang="en-US" sz="3200" dirty="0">
              <a:solidFill>
                <a:srgbClr val="7E0C6E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486E3B-4962-5B42-2B15-619DF047E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71" y="2009349"/>
            <a:ext cx="8201857" cy="413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72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残差网络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残差网络</a:t>
            </a:r>
            <a:endParaRPr lang="zh-CN" altLang="en-US" sz="3200" dirty="0">
              <a:solidFill>
                <a:srgbClr val="7E0C6E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70ABFE-754E-D779-E765-BADE5CCCE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15" y="2834257"/>
            <a:ext cx="4399395" cy="2283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4D87A3-9E14-B18A-1251-744708494011}"/>
                  </a:ext>
                </a:extLst>
              </p:cNvPr>
              <p:cNvSpPr txBox="1"/>
              <p:nvPr/>
            </p:nvSpPr>
            <p:spPr>
              <a:xfrm>
                <a:off x="945084" y="1957674"/>
                <a:ext cx="5075227" cy="4613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残差网络的思想就是将网络学习的映射从</a:t>
                </a:r>
                <a:r>
                  <a:rPr lang="en-US" altLang="zh-CN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转为学习从</a:t>
                </a:r>
                <a:r>
                  <a:rPr lang="en-US" altLang="zh-CN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Y-X</a:t>
                </a: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的差，然后把学习到的残差信息加到原来的输出上即可。即便在某些极端情况下，这个残差为</a:t>
                </a:r>
                <a:r>
                  <a:rPr lang="en-US" altLang="zh-CN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，那么网络就是一个</a:t>
                </a:r>
                <a:r>
                  <a:rPr lang="en-US" altLang="zh-CN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b="0" i="0" dirty="0">
                    <a:solidFill>
                      <a:srgbClr val="12121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的恒等映射。</a:t>
                </a:r>
                <a:endParaRPr lang="en-US" altLang="zh-CN" sz="2000" b="0" i="0" dirty="0">
                  <a:solidFill>
                    <a:srgbClr val="121212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kern="100" dirty="0">
                    <a:solidFill>
                      <a:srgbClr val="000000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        </a:t>
                </a:r>
                <a:r>
                  <a:rPr lang="zh-CN" altLang="zh-CN" sz="20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它对每层的输入做一个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𝑟𝑒𝑓𝑒𝑟𝑒𝑛𝑐𝑒</m:t>
                    </m:r>
                    <m:r>
                      <a:rPr lang="zh-CN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zh-CN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en-US" altLang="zh-CN" sz="20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0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学习形成残差函数， 而不是学习一些没有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𝑟𝑒𝑓𝑒𝑟𝑒𝑛𝑐𝑒</m:t>
                    </m:r>
                    <m:r>
                      <a:rPr lang="zh-CN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zh-CN" altLang="zh-CN" sz="200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zh-CN" sz="2000" dirty="0">
                    <a:solidFill>
                      <a:srgbClr val="12121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的函数。这种残差函数更容易优化，能使网络层数大大加深。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4D87A3-9E14-B18A-1251-744708494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84" y="1957674"/>
                <a:ext cx="5075227" cy="4613058"/>
              </a:xfrm>
              <a:prstGeom prst="rect">
                <a:avLst/>
              </a:prstGeom>
              <a:blipFill>
                <a:blip r:embed="rId6"/>
                <a:stretch>
                  <a:fillRect l="-1200" r="-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9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残差网络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残差块代码实现</a:t>
            </a:r>
            <a:endParaRPr lang="zh-CN" altLang="en-US" sz="3200" dirty="0">
              <a:solidFill>
                <a:srgbClr val="7E0C6E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12FB9E2-2878-4354-9C71-1C24EB3AF6D8}"/>
              </a:ext>
            </a:extLst>
          </p:cNvPr>
          <p:cNvGrpSpPr/>
          <p:nvPr/>
        </p:nvGrpSpPr>
        <p:grpSpPr>
          <a:xfrm>
            <a:off x="954647" y="1865439"/>
            <a:ext cx="10288465" cy="4434962"/>
            <a:chOff x="954647" y="1865439"/>
            <a:chExt cx="10288465" cy="4434962"/>
          </a:xfrm>
        </p:grpSpPr>
        <p:sp>
          <p:nvSpPr>
            <p:cNvPr id="8" name="矩形: 圆角 111">
              <a:extLst>
                <a:ext uri="{FF2B5EF4-FFF2-40B4-BE49-F238E27FC236}">
                  <a16:creationId xmlns:a16="http://schemas.microsoft.com/office/drawing/2014/main" id="{0C8E2863-F9F3-CE45-6A0D-B5E6F1EEAD6A}"/>
                </a:ext>
              </a:extLst>
            </p:cNvPr>
            <p:cNvSpPr/>
            <p:nvPr/>
          </p:nvSpPr>
          <p:spPr>
            <a:xfrm>
              <a:off x="954647" y="1865439"/>
              <a:ext cx="10288465" cy="4342727"/>
            </a:xfrm>
            <a:custGeom>
              <a:avLst/>
              <a:gdLst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  <a:gd name="connsiteX0" fmla="*/ 660400 w 11518900"/>
                <a:gd name="connsiteY0" fmla="*/ 3932564 h 6235700"/>
                <a:gd name="connsiteX1" fmla="*/ 0 w 11518900"/>
                <a:gd name="connsiteY1" fmla="*/ 0 h 6235700"/>
                <a:gd name="connsiteX2" fmla="*/ 766755 w 11518900"/>
                <a:gd name="connsiteY2" fmla="*/ 3826209 h 6235700"/>
                <a:gd name="connsiteX3" fmla="*/ 11412545 w 11518900"/>
                <a:gd name="connsiteY3" fmla="*/ 3826209 h 6235700"/>
                <a:gd name="connsiteX4" fmla="*/ 11518900 w 11518900"/>
                <a:gd name="connsiteY4" fmla="*/ 3932564 h 6235700"/>
                <a:gd name="connsiteX5" fmla="*/ 11518900 w 11518900"/>
                <a:gd name="connsiteY5" fmla="*/ 6129345 h 6235700"/>
                <a:gd name="connsiteX6" fmla="*/ 11412545 w 11518900"/>
                <a:gd name="connsiteY6" fmla="*/ 6235700 h 6235700"/>
                <a:gd name="connsiteX7" fmla="*/ 766755 w 11518900"/>
                <a:gd name="connsiteY7" fmla="*/ 6235700 h 6235700"/>
                <a:gd name="connsiteX8" fmla="*/ 660400 w 11518900"/>
                <a:gd name="connsiteY8" fmla="*/ 6129345 h 6235700"/>
                <a:gd name="connsiteX9" fmla="*/ 660400 w 11518900"/>
                <a:gd name="connsiteY9" fmla="*/ 3932564 h 6235700"/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8500" h="2409491">
                  <a:moveTo>
                    <a:pt x="0" y="106355"/>
                  </a:moveTo>
                  <a:cubicBezTo>
                    <a:pt x="0" y="47617"/>
                    <a:pt x="47617" y="0"/>
                    <a:pt x="106355" y="0"/>
                  </a:cubicBezTo>
                  <a:lnTo>
                    <a:pt x="10752145" y="0"/>
                  </a:lnTo>
                  <a:cubicBezTo>
                    <a:pt x="10810883" y="0"/>
                    <a:pt x="10858500" y="47617"/>
                    <a:pt x="10858500" y="106355"/>
                  </a:cubicBezTo>
                  <a:lnTo>
                    <a:pt x="10858500" y="2303136"/>
                  </a:lnTo>
                  <a:cubicBezTo>
                    <a:pt x="10858500" y="2361874"/>
                    <a:pt x="10810883" y="2409491"/>
                    <a:pt x="10752145" y="2409491"/>
                  </a:cubicBezTo>
                  <a:lnTo>
                    <a:pt x="106355" y="2409491"/>
                  </a:lnTo>
                  <a:cubicBezTo>
                    <a:pt x="47617" y="2409491"/>
                    <a:pt x="0" y="2361874"/>
                    <a:pt x="0" y="2303136"/>
                  </a:cubicBezTo>
                  <a:lnTo>
                    <a:pt x="0" y="106355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254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E33EF18-BAD4-A4A9-C5B6-EC4418C4C622}"/>
                </a:ext>
              </a:extLst>
            </p:cNvPr>
            <p:cNvSpPr/>
            <p:nvPr/>
          </p:nvSpPr>
          <p:spPr>
            <a:xfrm>
              <a:off x="1010401" y="1957674"/>
              <a:ext cx="10171198" cy="434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class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ResBlk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nn.Module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): 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def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__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init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__(self,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ch_in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ch_out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stride=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super(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ResBlk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).__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init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__()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.conv1 = nn.Conv2d(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ch_in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ch_out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kernel_size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stride=stride, padding=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.bn1 = nn.BatchNorm2d(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ch_out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.conv2 = nn.Conv2d(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ch_out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ch_out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kernel_size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stride=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padding=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.bn2 = nn.BatchNorm2d(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ch_out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.extra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nn.Sequential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ch_out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!=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ch_in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.extra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nn.Sequential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(nn.Conv2d(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ch_in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ch_out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kernel_size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stride=stride),nn.BatchNorm2d(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ch_out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</a:t>
              </a: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  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def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forward(self, x):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out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F.relu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.bn1(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.conv1(x)))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out =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.bn2(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.conv2(out))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out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.extra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(x) + out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out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F.relu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(out)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return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out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CEBC6D3-6A74-3D75-30B6-6117263CE8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8" b="9440"/>
          <a:stretch/>
        </p:blipFill>
        <p:spPr>
          <a:xfrm>
            <a:off x="7947717" y="895831"/>
            <a:ext cx="4244283" cy="19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5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en-US" altLang="zh-CN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ResNet18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网络的构建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177970" y="1024917"/>
            <a:ext cx="11836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ResNet18</a:t>
            </a:r>
            <a:r>
              <a:rPr lang="zh-CN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的网络有</a:t>
            </a: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六</a:t>
            </a:r>
            <a:r>
              <a:rPr lang="zh-CN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个部分组成，从</a:t>
            </a: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conv2</a:t>
            </a:r>
            <a:r>
              <a:rPr lang="zh-CN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开始，每层都有两个有残差块，并且每个残差块具有</a:t>
            </a: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2</a:t>
            </a:r>
            <a:r>
              <a:rPr lang="zh-CN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个卷积层。最后有一个全连接层。</a:t>
            </a:r>
            <a:endParaRPr lang="zh-CN" altLang="en-US" sz="3200" dirty="0">
              <a:solidFill>
                <a:srgbClr val="7E0C6E"/>
              </a:solidFill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625B6DA-7419-C918-1ADC-2B1B615B2F87}"/>
              </a:ext>
            </a:extLst>
          </p:cNvPr>
          <p:cNvGrpSpPr/>
          <p:nvPr/>
        </p:nvGrpSpPr>
        <p:grpSpPr>
          <a:xfrm>
            <a:off x="212645" y="2128747"/>
            <a:ext cx="10288465" cy="4678145"/>
            <a:chOff x="954647" y="1830051"/>
            <a:chExt cx="10288465" cy="4524315"/>
          </a:xfrm>
        </p:grpSpPr>
        <p:sp>
          <p:nvSpPr>
            <p:cNvPr id="9" name="矩形: 圆角 111">
              <a:extLst>
                <a:ext uri="{FF2B5EF4-FFF2-40B4-BE49-F238E27FC236}">
                  <a16:creationId xmlns:a16="http://schemas.microsoft.com/office/drawing/2014/main" id="{F5B42F71-F4E7-95A7-F092-2A82A0C03F35}"/>
                </a:ext>
              </a:extLst>
            </p:cNvPr>
            <p:cNvSpPr/>
            <p:nvPr/>
          </p:nvSpPr>
          <p:spPr>
            <a:xfrm>
              <a:off x="954647" y="1865439"/>
              <a:ext cx="10288465" cy="4342727"/>
            </a:xfrm>
            <a:custGeom>
              <a:avLst/>
              <a:gdLst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  <a:gd name="connsiteX0" fmla="*/ 660400 w 11518900"/>
                <a:gd name="connsiteY0" fmla="*/ 3932564 h 6235700"/>
                <a:gd name="connsiteX1" fmla="*/ 0 w 11518900"/>
                <a:gd name="connsiteY1" fmla="*/ 0 h 6235700"/>
                <a:gd name="connsiteX2" fmla="*/ 766755 w 11518900"/>
                <a:gd name="connsiteY2" fmla="*/ 3826209 h 6235700"/>
                <a:gd name="connsiteX3" fmla="*/ 11412545 w 11518900"/>
                <a:gd name="connsiteY3" fmla="*/ 3826209 h 6235700"/>
                <a:gd name="connsiteX4" fmla="*/ 11518900 w 11518900"/>
                <a:gd name="connsiteY4" fmla="*/ 3932564 h 6235700"/>
                <a:gd name="connsiteX5" fmla="*/ 11518900 w 11518900"/>
                <a:gd name="connsiteY5" fmla="*/ 6129345 h 6235700"/>
                <a:gd name="connsiteX6" fmla="*/ 11412545 w 11518900"/>
                <a:gd name="connsiteY6" fmla="*/ 6235700 h 6235700"/>
                <a:gd name="connsiteX7" fmla="*/ 766755 w 11518900"/>
                <a:gd name="connsiteY7" fmla="*/ 6235700 h 6235700"/>
                <a:gd name="connsiteX8" fmla="*/ 660400 w 11518900"/>
                <a:gd name="connsiteY8" fmla="*/ 6129345 h 6235700"/>
                <a:gd name="connsiteX9" fmla="*/ 660400 w 11518900"/>
                <a:gd name="connsiteY9" fmla="*/ 3932564 h 6235700"/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8500" h="2409491">
                  <a:moveTo>
                    <a:pt x="0" y="106355"/>
                  </a:moveTo>
                  <a:cubicBezTo>
                    <a:pt x="0" y="47617"/>
                    <a:pt x="47617" y="0"/>
                    <a:pt x="106355" y="0"/>
                  </a:cubicBezTo>
                  <a:lnTo>
                    <a:pt x="10752145" y="0"/>
                  </a:lnTo>
                  <a:cubicBezTo>
                    <a:pt x="10810883" y="0"/>
                    <a:pt x="10858500" y="47617"/>
                    <a:pt x="10858500" y="106355"/>
                  </a:cubicBezTo>
                  <a:lnTo>
                    <a:pt x="10858500" y="2303136"/>
                  </a:lnTo>
                  <a:cubicBezTo>
                    <a:pt x="10858500" y="2361874"/>
                    <a:pt x="10810883" y="2409491"/>
                    <a:pt x="10752145" y="2409491"/>
                  </a:cubicBezTo>
                  <a:lnTo>
                    <a:pt x="106355" y="2409491"/>
                  </a:lnTo>
                  <a:cubicBezTo>
                    <a:pt x="47617" y="2409491"/>
                    <a:pt x="0" y="2361874"/>
                    <a:pt x="0" y="2303136"/>
                  </a:cubicBezTo>
                  <a:lnTo>
                    <a:pt x="0" y="106355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254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F45200B-7985-E4E5-E100-85EA0794EA68}"/>
                </a:ext>
              </a:extLst>
            </p:cNvPr>
            <p:cNvSpPr/>
            <p:nvPr/>
          </p:nvSpPr>
          <p:spPr>
            <a:xfrm>
              <a:off x="954647" y="1830051"/>
              <a:ext cx="10171198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class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ResNet18(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nn.Module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def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__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init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__(self,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num_class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super(ResNet18,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).__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init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__()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.conv1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nn.Sequential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(nn.Conv2d(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kernel_size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stride=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padding=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),</a:t>
              </a: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                    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nn.BatchNorm2d(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# followed 4 blocks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.blk1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ResBlk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32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stride=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# [b, 16, h, w] =&gt; [b, 32, h ,w]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.blk2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ResBlk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32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64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stride=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# [b, 32, h, w] =&gt; [b, 64, h, w]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.blk3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ResBlk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64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128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stride=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# [b, 64, h, w] =&gt; [b, 128, h, w]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.blk4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ResBlk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128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256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stride=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2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# [b, 128, h, w] =&gt; [b, 256, h, w]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.outlayer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nn.Linear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256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num_class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# [b, 256, 7, 7]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def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forward(self, x):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x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F.relu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.conv1(x))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# [b, 64, h, w] =&gt; [b, 1024, h, w]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x =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.blk1(x)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x =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.blk2(x)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x =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.blk3(x)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x =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.blk4(x)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</a:t>
              </a:r>
              <a:r>
                <a:rPr lang="en-US" altLang="zh-CN" sz="12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             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x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x.view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x.size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), -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x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.outlayer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(x)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return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x</a:t>
              </a:r>
              <a:endParaRPr lang="zh-CN" alt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293D9143-D684-2ED8-5CC0-92B61D042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16"/>
          <a:stretch/>
        </p:blipFill>
        <p:spPr bwMode="auto">
          <a:xfrm>
            <a:off x="7896513" y="2085268"/>
            <a:ext cx="3722167" cy="46781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608197E-AE78-31F4-DCB8-DDDA02F96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753" r="31878" b="81300"/>
          <a:stretch/>
        </p:blipFill>
        <p:spPr bwMode="auto">
          <a:xfrm>
            <a:off x="10051524" y="2535257"/>
            <a:ext cx="1567155" cy="3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52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数据集加载及划分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410151" y="1098560"/>
            <a:ext cx="11371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zh-CN" altLang="zh-CN" sz="3200" dirty="0">
                <a:solidFill>
                  <a:srgbClr val="7E0C6E"/>
                </a:solidFill>
                <a:latin typeface="汉仪行楷简" panose="02010609000101010101" charset="-122"/>
                <a:ea typeface="汉仪行楷简" panose="02010609000101010101" charset="-122"/>
              </a:rPr>
              <a:t>修改传入图片尺寸使其适应网络。同时将每张图片的</a:t>
            </a: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label</a:t>
            </a:r>
            <a:r>
              <a:rPr lang="zh-CN" altLang="zh-CN" sz="3200" dirty="0">
                <a:solidFill>
                  <a:srgbClr val="7E0C6E"/>
                </a:solidFill>
                <a:latin typeface="汉仪行楷简" panose="02010609000101010101" charset="-122"/>
                <a:ea typeface="汉仪行楷简" panose="02010609000101010101" charset="-122"/>
              </a:rPr>
              <a:t>确定。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DDE37B-E59F-2C37-7B48-843967DE895C}"/>
              </a:ext>
            </a:extLst>
          </p:cNvPr>
          <p:cNvGrpSpPr/>
          <p:nvPr/>
        </p:nvGrpSpPr>
        <p:grpSpPr>
          <a:xfrm>
            <a:off x="212645" y="1829813"/>
            <a:ext cx="10288465" cy="4342727"/>
            <a:chOff x="954647" y="1865439"/>
            <a:chExt cx="10288465" cy="4342727"/>
          </a:xfrm>
        </p:grpSpPr>
        <p:sp>
          <p:nvSpPr>
            <p:cNvPr id="8" name="矩形: 圆角 111">
              <a:extLst>
                <a:ext uri="{FF2B5EF4-FFF2-40B4-BE49-F238E27FC236}">
                  <a16:creationId xmlns:a16="http://schemas.microsoft.com/office/drawing/2014/main" id="{41A5A868-3940-08C8-1225-2A214D11F7AF}"/>
                </a:ext>
              </a:extLst>
            </p:cNvPr>
            <p:cNvSpPr/>
            <p:nvPr/>
          </p:nvSpPr>
          <p:spPr>
            <a:xfrm>
              <a:off x="954647" y="1865439"/>
              <a:ext cx="10288465" cy="4342727"/>
            </a:xfrm>
            <a:custGeom>
              <a:avLst/>
              <a:gdLst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  <a:gd name="connsiteX0" fmla="*/ 660400 w 11518900"/>
                <a:gd name="connsiteY0" fmla="*/ 3932564 h 6235700"/>
                <a:gd name="connsiteX1" fmla="*/ 0 w 11518900"/>
                <a:gd name="connsiteY1" fmla="*/ 0 h 6235700"/>
                <a:gd name="connsiteX2" fmla="*/ 766755 w 11518900"/>
                <a:gd name="connsiteY2" fmla="*/ 3826209 h 6235700"/>
                <a:gd name="connsiteX3" fmla="*/ 11412545 w 11518900"/>
                <a:gd name="connsiteY3" fmla="*/ 3826209 h 6235700"/>
                <a:gd name="connsiteX4" fmla="*/ 11518900 w 11518900"/>
                <a:gd name="connsiteY4" fmla="*/ 3932564 h 6235700"/>
                <a:gd name="connsiteX5" fmla="*/ 11518900 w 11518900"/>
                <a:gd name="connsiteY5" fmla="*/ 6129345 h 6235700"/>
                <a:gd name="connsiteX6" fmla="*/ 11412545 w 11518900"/>
                <a:gd name="connsiteY6" fmla="*/ 6235700 h 6235700"/>
                <a:gd name="connsiteX7" fmla="*/ 766755 w 11518900"/>
                <a:gd name="connsiteY7" fmla="*/ 6235700 h 6235700"/>
                <a:gd name="connsiteX8" fmla="*/ 660400 w 11518900"/>
                <a:gd name="connsiteY8" fmla="*/ 6129345 h 6235700"/>
                <a:gd name="connsiteX9" fmla="*/ 660400 w 11518900"/>
                <a:gd name="connsiteY9" fmla="*/ 3932564 h 6235700"/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8500" h="2409491">
                  <a:moveTo>
                    <a:pt x="0" y="106355"/>
                  </a:moveTo>
                  <a:cubicBezTo>
                    <a:pt x="0" y="47617"/>
                    <a:pt x="47617" y="0"/>
                    <a:pt x="106355" y="0"/>
                  </a:cubicBezTo>
                  <a:lnTo>
                    <a:pt x="10752145" y="0"/>
                  </a:lnTo>
                  <a:cubicBezTo>
                    <a:pt x="10810883" y="0"/>
                    <a:pt x="10858500" y="47617"/>
                    <a:pt x="10858500" y="106355"/>
                  </a:cubicBezTo>
                  <a:lnTo>
                    <a:pt x="10858500" y="2303136"/>
                  </a:lnTo>
                  <a:cubicBezTo>
                    <a:pt x="10858500" y="2361874"/>
                    <a:pt x="10810883" y="2409491"/>
                    <a:pt x="10752145" y="2409491"/>
                  </a:cubicBezTo>
                  <a:lnTo>
                    <a:pt x="106355" y="2409491"/>
                  </a:lnTo>
                  <a:cubicBezTo>
                    <a:pt x="47617" y="2409491"/>
                    <a:pt x="0" y="2361874"/>
                    <a:pt x="0" y="2303136"/>
                  </a:cubicBezTo>
                  <a:lnTo>
                    <a:pt x="0" y="106355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254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7B2AE4-7331-A9D2-ED7C-90CED19891F7}"/>
                </a:ext>
              </a:extLst>
            </p:cNvPr>
            <p:cNvSpPr/>
            <p:nvPr/>
          </p:nvSpPr>
          <p:spPr>
            <a:xfrm>
              <a:off x="1010401" y="1957674"/>
              <a:ext cx="10171198" cy="41149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def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__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init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__(self, root, resize, mode):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super(DDR,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).__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init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__()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.root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root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.resize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resize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.name2label = {} 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for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name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sorted(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os.listdir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os.path.join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(root))):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not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os.path.isdir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os.path.join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(root, name)):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continue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.name2label[name]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len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.name2label.keys())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.load_csv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'images.csv'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r>
                <a:rPr lang="en-US" altLang="zh-CN" sz="1200" kern="0" dirty="0">
                  <a:solidFill>
                    <a:srgbClr val="008000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</a:t>
              </a: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     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mode==</a:t>
              </a:r>
              <a:r>
                <a:rPr lang="en-US" altLang="zh-CN" sz="1200" kern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'train'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: 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# 60%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[:int(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len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[:int(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len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elif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mode==</a:t>
              </a:r>
              <a:r>
                <a:rPr lang="en-US" altLang="zh-CN" sz="1200" kern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'</a:t>
              </a:r>
              <a:r>
                <a:rPr lang="en-US" altLang="zh-CN" sz="1200" kern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val</a:t>
              </a:r>
              <a:r>
                <a:rPr lang="en-US" altLang="zh-CN" sz="1200" kern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'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: 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# 20% = 60%-&gt;80%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[int(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len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)):int(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0.8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len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[int(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len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)):int(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0.8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len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else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: 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# 20% = 80%-&gt;100%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[int(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0.8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len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)):]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[int(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0.8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len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)):]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AC9EE4B-EA45-BD2A-463F-F6275B5947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" r="47857" b="58263"/>
          <a:stretch/>
        </p:blipFill>
        <p:spPr bwMode="auto">
          <a:xfrm>
            <a:off x="5851843" y="2236588"/>
            <a:ext cx="6183784" cy="2384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667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数据集加载及划分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182360" y="1223441"/>
            <a:ext cx="1193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zh-CN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通过调用工具包中的</a:t>
            </a: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transforms</a:t>
            </a:r>
            <a:r>
              <a:rPr lang="zh-CN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函数将数据集进行一定的处理</a:t>
            </a: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。</a:t>
            </a:r>
            <a:endParaRPr lang="zh-CN" altLang="zh-CN" sz="3200" dirty="0">
              <a:solidFill>
                <a:srgbClr val="7E0C6E"/>
              </a:solidFill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DDE37B-E59F-2C37-7B48-843967DE895C}"/>
              </a:ext>
            </a:extLst>
          </p:cNvPr>
          <p:cNvGrpSpPr/>
          <p:nvPr/>
        </p:nvGrpSpPr>
        <p:grpSpPr>
          <a:xfrm>
            <a:off x="3923304" y="2040727"/>
            <a:ext cx="7908298" cy="3362048"/>
            <a:chOff x="578981" y="1746884"/>
            <a:chExt cx="10288465" cy="4342727"/>
          </a:xfrm>
        </p:grpSpPr>
        <p:sp>
          <p:nvSpPr>
            <p:cNvPr id="8" name="矩形: 圆角 111">
              <a:extLst>
                <a:ext uri="{FF2B5EF4-FFF2-40B4-BE49-F238E27FC236}">
                  <a16:creationId xmlns:a16="http://schemas.microsoft.com/office/drawing/2014/main" id="{41A5A868-3940-08C8-1225-2A214D11F7AF}"/>
                </a:ext>
              </a:extLst>
            </p:cNvPr>
            <p:cNvSpPr/>
            <p:nvPr/>
          </p:nvSpPr>
          <p:spPr>
            <a:xfrm>
              <a:off x="578981" y="1746884"/>
              <a:ext cx="10288465" cy="4342727"/>
            </a:xfrm>
            <a:custGeom>
              <a:avLst/>
              <a:gdLst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  <a:gd name="connsiteX0" fmla="*/ 660400 w 11518900"/>
                <a:gd name="connsiteY0" fmla="*/ 3932564 h 6235700"/>
                <a:gd name="connsiteX1" fmla="*/ 0 w 11518900"/>
                <a:gd name="connsiteY1" fmla="*/ 0 h 6235700"/>
                <a:gd name="connsiteX2" fmla="*/ 766755 w 11518900"/>
                <a:gd name="connsiteY2" fmla="*/ 3826209 h 6235700"/>
                <a:gd name="connsiteX3" fmla="*/ 11412545 w 11518900"/>
                <a:gd name="connsiteY3" fmla="*/ 3826209 h 6235700"/>
                <a:gd name="connsiteX4" fmla="*/ 11518900 w 11518900"/>
                <a:gd name="connsiteY4" fmla="*/ 3932564 h 6235700"/>
                <a:gd name="connsiteX5" fmla="*/ 11518900 w 11518900"/>
                <a:gd name="connsiteY5" fmla="*/ 6129345 h 6235700"/>
                <a:gd name="connsiteX6" fmla="*/ 11412545 w 11518900"/>
                <a:gd name="connsiteY6" fmla="*/ 6235700 h 6235700"/>
                <a:gd name="connsiteX7" fmla="*/ 766755 w 11518900"/>
                <a:gd name="connsiteY7" fmla="*/ 6235700 h 6235700"/>
                <a:gd name="connsiteX8" fmla="*/ 660400 w 11518900"/>
                <a:gd name="connsiteY8" fmla="*/ 6129345 h 6235700"/>
                <a:gd name="connsiteX9" fmla="*/ 660400 w 11518900"/>
                <a:gd name="connsiteY9" fmla="*/ 3932564 h 6235700"/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8500" h="2409491">
                  <a:moveTo>
                    <a:pt x="0" y="106355"/>
                  </a:moveTo>
                  <a:cubicBezTo>
                    <a:pt x="0" y="47617"/>
                    <a:pt x="47617" y="0"/>
                    <a:pt x="106355" y="0"/>
                  </a:cubicBezTo>
                  <a:lnTo>
                    <a:pt x="10752145" y="0"/>
                  </a:lnTo>
                  <a:cubicBezTo>
                    <a:pt x="10810883" y="0"/>
                    <a:pt x="10858500" y="47617"/>
                    <a:pt x="10858500" y="106355"/>
                  </a:cubicBezTo>
                  <a:lnTo>
                    <a:pt x="10858500" y="2303136"/>
                  </a:lnTo>
                  <a:cubicBezTo>
                    <a:pt x="10858500" y="2361874"/>
                    <a:pt x="10810883" y="2409491"/>
                    <a:pt x="10752145" y="2409491"/>
                  </a:cubicBezTo>
                  <a:lnTo>
                    <a:pt x="106355" y="2409491"/>
                  </a:lnTo>
                  <a:cubicBezTo>
                    <a:pt x="47617" y="2409491"/>
                    <a:pt x="0" y="2361874"/>
                    <a:pt x="0" y="2303136"/>
                  </a:cubicBezTo>
                  <a:lnTo>
                    <a:pt x="0" y="106355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254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7B2AE4-7331-A9D2-ED7C-90CED19891F7}"/>
                </a:ext>
              </a:extLst>
            </p:cNvPr>
            <p:cNvSpPr/>
            <p:nvPr/>
          </p:nvSpPr>
          <p:spPr>
            <a:xfrm>
              <a:off x="696248" y="1844538"/>
              <a:ext cx="10171198" cy="3193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def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__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getitem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__(self,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idx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):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img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label =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.images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[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idx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], 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.labels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[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idx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]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tf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transforms.Compose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([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lambda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x:Image.open(x).convert(</a:t>
              </a:r>
              <a:r>
                <a:rPr lang="en-US" altLang="zh-CN" sz="1200" kern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'RGB'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), </a:t>
              </a:r>
              <a:r>
                <a:rPr lang="en-US" altLang="zh-CN" sz="1200" kern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# string path= &gt; image data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transforms.Resize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((int(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.resize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1.25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), int(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.resize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*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1.25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))),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transforms.RandomRotation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15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),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transforms.CenterCrop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self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.resize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),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transforms.ToTensor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(),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   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transforms.Normalize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(mean=[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0.485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0.456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0.406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],std=[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0.229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0.224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</a:t>
              </a:r>
              <a:r>
                <a:rPr lang="en-US" altLang="zh-CN" sz="1200" kern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0.225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])])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img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tf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img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label =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torch.tensor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(label)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        </a:t>
              </a:r>
              <a:r>
                <a:rPr lang="en-US" altLang="zh-CN" sz="1200" kern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return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1200" kern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img</a:t>
              </a:r>
              <a:r>
                <a:rPr lang="en-US" altLang="zh-CN" sz="1200" kern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宋体" panose="02010600030101010101" pitchFamily="2" charset="-122"/>
                </a:rPr>
                <a:t>, label</a:t>
              </a:r>
              <a:endPara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1BC0263-25EE-2527-D50F-F96619553470}"/>
              </a:ext>
            </a:extLst>
          </p:cNvPr>
          <p:cNvSpPr txBox="1"/>
          <p:nvPr/>
        </p:nvSpPr>
        <p:spPr>
          <a:xfrm>
            <a:off x="768015" y="1960144"/>
            <a:ext cx="2435823" cy="369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zh-CN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随机剪裁</a:t>
            </a:r>
            <a:endParaRPr lang="en-US" altLang="zh-CN" sz="3200" dirty="0"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zh-CN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调整尺寸</a:t>
            </a:r>
            <a:endParaRPr lang="en-US" altLang="zh-CN" sz="3200" dirty="0"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zh-CN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格式转换</a:t>
            </a:r>
            <a:endParaRPr lang="en-US" altLang="zh-CN" sz="3200" dirty="0"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随机翻转</a:t>
            </a:r>
            <a:endParaRPr lang="en-US" altLang="zh-CN" sz="3200" dirty="0"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正则化</a:t>
            </a:r>
            <a:endParaRPr lang="zh-CN" altLang="zh-CN" sz="3200" dirty="0"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19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训练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182360" y="1402197"/>
            <a:ext cx="1193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80000"/>
              <a:defRPr/>
            </a:pP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设定</a:t>
            </a: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epoch=100</a:t>
            </a: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进行训练</a:t>
            </a:r>
            <a:endParaRPr lang="zh-CN" altLang="zh-CN" sz="3200" dirty="0">
              <a:solidFill>
                <a:srgbClr val="7E0C6E"/>
              </a:solidFill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DDE37B-E59F-2C37-7B48-843967DE895C}"/>
              </a:ext>
            </a:extLst>
          </p:cNvPr>
          <p:cNvGrpSpPr/>
          <p:nvPr/>
        </p:nvGrpSpPr>
        <p:grpSpPr>
          <a:xfrm>
            <a:off x="5896654" y="2815548"/>
            <a:ext cx="5970411" cy="1603123"/>
            <a:chOff x="578981" y="1746884"/>
            <a:chExt cx="10288465" cy="4342727"/>
          </a:xfrm>
        </p:grpSpPr>
        <p:sp>
          <p:nvSpPr>
            <p:cNvPr id="8" name="矩形: 圆角 111">
              <a:extLst>
                <a:ext uri="{FF2B5EF4-FFF2-40B4-BE49-F238E27FC236}">
                  <a16:creationId xmlns:a16="http://schemas.microsoft.com/office/drawing/2014/main" id="{41A5A868-3940-08C8-1225-2A214D11F7AF}"/>
                </a:ext>
              </a:extLst>
            </p:cNvPr>
            <p:cNvSpPr/>
            <p:nvPr/>
          </p:nvSpPr>
          <p:spPr>
            <a:xfrm>
              <a:off x="578981" y="1746884"/>
              <a:ext cx="10288465" cy="4342727"/>
            </a:xfrm>
            <a:custGeom>
              <a:avLst/>
              <a:gdLst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  <a:gd name="connsiteX0" fmla="*/ 660400 w 11518900"/>
                <a:gd name="connsiteY0" fmla="*/ 3932564 h 6235700"/>
                <a:gd name="connsiteX1" fmla="*/ 0 w 11518900"/>
                <a:gd name="connsiteY1" fmla="*/ 0 h 6235700"/>
                <a:gd name="connsiteX2" fmla="*/ 766755 w 11518900"/>
                <a:gd name="connsiteY2" fmla="*/ 3826209 h 6235700"/>
                <a:gd name="connsiteX3" fmla="*/ 11412545 w 11518900"/>
                <a:gd name="connsiteY3" fmla="*/ 3826209 h 6235700"/>
                <a:gd name="connsiteX4" fmla="*/ 11518900 w 11518900"/>
                <a:gd name="connsiteY4" fmla="*/ 3932564 h 6235700"/>
                <a:gd name="connsiteX5" fmla="*/ 11518900 w 11518900"/>
                <a:gd name="connsiteY5" fmla="*/ 6129345 h 6235700"/>
                <a:gd name="connsiteX6" fmla="*/ 11412545 w 11518900"/>
                <a:gd name="connsiteY6" fmla="*/ 6235700 h 6235700"/>
                <a:gd name="connsiteX7" fmla="*/ 766755 w 11518900"/>
                <a:gd name="connsiteY7" fmla="*/ 6235700 h 6235700"/>
                <a:gd name="connsiteX8" fmla="*/ 660400 w 11518900"/>
                <a:gd name="connsiteY8" fmla="*/ 6129345 h 6235700"/>
                <a:gd name="connsiteX9" fmla="*/ 660400 w 11518900"/>
                <a:gd name="connsiteY9" fmla="*/ 3932564 h 6235700"/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8500" h="2409491">
                  <a:moveTo>
                    <a:pt x="0" y="106355"/>
                  </a:moveTo>
                  <a:cubicBezTo>
                    <a:pt x="0" y="47617"/>
                    <a:pt x="47617" y="0"/>
                    <a:pt x="106355" y="0"/>
                  </a:cubicBezTo>
                  <a:lnTo>
                    <a:pt x="10752145" y="0"/>
                  </a:lnTo>
                  <a:cubicBezTo>
                    <a:pt x="10810883" y="0"/>
                    <a:pt x="10858500" y="47617"/>
                    <a:pt x="10858500" y="106355"/>
                  </a:cubicBezTo>
                  <a:lnTo>
                    <a:pt x="10858500" y="2303136"/>
                  </a:lnTo>
                  <a:cubicBezTo>
                    <a:pt x="10858500" y="2361874"/>
                    <a:pt x="10810883" y="2409491"/>
                    <a:pt x="10752145" y="2409491"/>
                  </a:cubicBezTo>
                  <a:lnTo>
                    <a:pt x="106355" y="2409491"/>
                  </a:lnTo>
                  <a:cubicBezTo>
                    <a:pt x="47617" y="2409491"/>
                    <a:pt x="0" y="2361874"/>
                    <a:pt x="0" y="2303136"/>
                  </a:cubicBezTo>
                  <a:lnTo>
                    <a:pt x="0" y="106355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254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7B2AE4-7331-A9D2-ED7C-90CED19891F7}"/>
                </a:ext>
              </a:extLst>
            </p:cNvPr>
            <p:cNvSpPr/>
            <p:nvPr/>
          </p:nvSpPr>
          <p:spPr>
            <a:xfrm>
              <a:off x="696248" y="1844538"/>
              <a:ext cx="10171198" cy="14993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1e-3</a:t>
              </a:r>
              <a:endPara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optimizer =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optim.Adam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model.parameters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lr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criteon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nn.CrossEntropyLoss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1BC0263-25EE-2527-D50F-F96619553470}"/>
              </a:ext>
            </a:extLst>
          </p:cNvPr>
          <p:cNvSpPr txBox="1"/>
          <p:nvPr/>
        </p:nvSpPr>
        <p:spPr>
          <a:xfrm>
            <a:off x="694813" y="2241634"/>
            <a:ext cx="4944955" cy="296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zh-CN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Adam</a:t>
            </a:r>
            <a:r>
              <a:rPr lang="zh-CN" altLang="en-US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优化器</a:t>
            </a:r>
            <a:endParaRPr lang="en-US" altLang="zh-CN" sz="3200" dirty="0"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学习率</a:t>
            </a:r>
            <a:r>
              <a:rPr lang="en-US" altLang="zh-CN" sz="3200" dirty="0" err="1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lr</a:t>
            </a:r>
            <a:r>
              <a:rPr lang="en-US" altLang="zh-CN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=0.001</a:t>
            </a:r>
          </a:p>
          <a:p>
            <a:pPr marL="457200" indent="-457200">
              <a:lnSpc>
                <a:spcPct val="150000"/>
              </a:lnSpc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损失函数</a:t>
            </a:r>
            <a:r>
              <a:rPr lang="en-US" altLang="zh-CN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——</a:t>
            </a:r>
            <a:r>
              <a:rPr lang="zh-CN" altLang="en-US" sz="3200" dirty="0"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多类别交叉熵损失函数</a:t>
            </a:r>
            <a:endParaRPr lang="zh-CN" altLang="zh-CN" sz="3200" dirty="0"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19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模型保存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182360" y="1402197"/>
            <a:ext cx="1193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80000"/>
              <a:defRPr/>
            </a:pP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设定</a:t>
            </a: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epoch=100</a:t>
            </a: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进行训练</a:t>
            </a:r>
            <a:endParaRPr lang="zh-CN" altLang="zh-CN" sz="3200" dirty="0">
              <a:solidFill>
                <a:srgbClr val="7E0C6E"/>
              </a:solidFill>
              <a:latin typeface="Times New Roman" panose="02020603050405020304" pitchFamily="18" charset="0"/>
              <a:ea typeface="汉仪行楷简" panose="02010609000101010101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DDE37B-E59F-2C37-7B48-843967DE895C}"/>
              </a:ext>
            </a:extLst>
          </p:cNvPr>
          <p:cNvGrpSpPr/>
          <p:nvPr/>
        </p:nvGrpSpPr>
        <p:grpSpPr>
          <a:xfrm>
            <a:off x="1774944" y="2324318"/>
            <a:ext cx="8642112" cy="3605143"/>
            <a:chOff x="-815146" y="1318524"/>
            <a:chExt cx="11682594" cy="8976836"/>
          </a:xfrm>
        </p:grpSpPr>
        <p:sp>
          <p:nvSpPr>
            <p:cNvPr id="8" name="矩形: 圆角 111">
              <a:extLst>
                <a:ext uri="{FF2B5EF4-FFF2-40B4-BE49-F238E27FC236}">
                  <a16:creationId xmlns:a16="http://schemas.microsoft.com/office/drawing/2014/main" id="{41A5A868-3940-08C8-1225-2A214D11F7AF}"/>
                </a:ext>
              </a:extLst>
            </p:cNvPr>
            <p:cNvSpPr/>
            <p:nvPr/>
          </p:nvSpPr>
          <p:spPr>
            <a:xfrm>
              <a:off x="-815146" y="1318524"/>
              <a:ext cx="11682594" cy="8780934"/>
            </a:xfrm>
            <a:custGeom>
              <a:avLst/>
              <a:gdLst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  <a:gd name="connsiteX0" fmla="*/ 660400 w 11518900"/>
                <a:gd name="connsiteY0" fmla="*/ 3932564 h 6235700"/>
                <a:gd name="connsiteX1" fmla="*/ 0 w 11518900"/>
                <a:gd name="connsiteY1" fmla="*/ 0 h 6235700"/>
                <a:gd name="connsiteX2" fmla="*/ 766755 w 11518900"/>
                <a:gd name="connsiteY2" fmla="*/ 3826209 h 6235700"/>
                <a:gd name="connsiteX3" fmla="*/ 11412545 w 11518900"/>
                <a:gd name="connsiteY3" fmla="*/ 3826209 h 6235700"/>
                <a:gd name="connsiteX4" fmla="*/ 11518900 w 11518900"/>
                <a:gd name="connsiteY4" fmla="*/ 3932564 h 6235700"/>
                <a:gd name="connsiteX5" fmla="*/ 11518900 w 11518900"/>
                <a:gd name="connsiteY5" fmla="*/ 6129345 h 6235700"/>
                <a:gd name="connsiteX6" fmla="*/ 11412545 w 11518900"/>
                <a:gd name="connsiteY6" fmla="*/ 6235700 h 6235700"/>
                <a:gd name="connsiteX7" fmla="*/ 766755 w 11518900"/>
                <a:gd name="connsiteY7" fmla="*/ 6235700 h 6235700"/>
                <a:gd name="connsiteX8" fmla="*/ 660400 w 11518900"/>
                <a:gd name="connsiteY8" fmla="*/ 6129345 h 6235700"/>
                <a:gd name="connsiteX9" fmla="*/ 660400 w 11518900"/>
                <a:gd name="connsiteY9" fmla="*/ 3932564 h 6235700"/>
                <a:gd name="connsiteX0" fmla="*/ 0 w 10858500"/>
                <a:gd name="connsiteY0" fmla="*/ 106355 h 2409491"/>
                <a:gd name="connsiteX1" fmla="*/ 106355 w 10858500"/>
                <a:gd name="connsiteY1" fmla="*/ 0 h 2409491"/>
                <a:gd name="connsiteX2" fmla="*/ 10752145 w 10858500"/>
                <a:gd name="connsiteY2" fmla="*/ 0 h 2409491"/>
                <a:gd name="connsiteX3" fmla="*/ 10858500 w 10858500"/>
                <a:gd name="connsiteY3" fmla="*/ 106355 h 2409491"/>
                <a:gd name="connsiteX4" fmla="*/ 10858500 w 10858500"/>
                <a:gd name="connsiteY4" fmla="*/ 2303136 h 2409491"/>
                <a:gd name="connsiteX5" fmla="*/ 10752145 w 10858500"/>
                <a:gd name="connsiteY5" fmla="*/ 2409491 h 2409491"/>
                <a:gd name="connsiteX6" fmla="*/ 106355 w 10858500"/>
                <a:gd name="connsiteY6" fmla="*/ 2409491 h 2409491"/>
                <a:gd name="connsiteX7" fmla="*/ 0 w 10858500"/>
                <a:gd name="connsiteY7" fmla="*/ 2303136 h 2409491"/>
                <a:gd name="connsiteX8" fmla="*/ 0 w 10858500"/>
                <a:gd name="connsiteY8" fmla="*/ 106355 h 240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8500" h="2409491">
                  <a:moveTo>
                    <a:pt x="0" y="106355"/>
                  </a:moveTo>
                  <a:cubicBezTo>
                    <a:pt x="0" y="47617"/>
                    <a:pt x="47617" y="0"/>
                    <a:pt x="106355" y="0"/>
                  </a:cubicBezTo>
                  <a:lnTo>
                    <a:pt x="10752145" y="0"/>
                  </a:lnTo>
                  <a:cubicBezTo>
                    <a:pt x="10810883" y="0"/>
                    <a:pt x="10858500" y="47617"/>
                    <a:pt x="10858500" y="106355"/>
                  </a:cubicBezTo>
                  <a:lnTo>
                    <a:pt x="10858500" y="2303136"/>
                  </a:lnTo>
                  <a:cubicBezTo>
                    <a:pt x="10858500" y="2361874"/>
                    <a:pt x="10810883" y="2409491"/>
                    <a:pt x="10752145" y="2409491"/>
                  </a:cubicBezTo>
                  <a:lnTo>
                    <a:pt x="106355" y="2409491"/>
                  </a:lnTo>
                  <a:cubicBezTo>
                    <a:pt x="47617" y="2409491"/>
                    <a:pt x="0" y="2361874"/>
                    <a:pt x="0" y="2303136"/>
                  </a:cubicBezTo>
                  <a:lnTo>
                    <a:pt x="0" y="106355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254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7B2AE4-7331-A9D2-ED7C-90CED19891F7}"/>
                </a:ext>
              </a:extLst>
            </p:cNvPr>
            <p:cNvSpPr/>
            <p:nvPr/>
          </p:nvSpPr>
          <p:spPr>
            <a:xfrm>
              <a:off x="-569355" y="1482150"/>
              <a:ext cx="11010858" cy="8813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epoch % 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== 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b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val_acc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evalute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(model,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val_loader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 </a:t>
              </a:r>
              <a:r>
                <a:rPr lang="en-US" altLang="zh-CN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val_acc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best_acc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 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best_epoch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epoch</a:t>
              </a:r>
            </a:p>
            <a:p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    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best_acc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val_acc</a:t>
              </a:r>
              <a:endPara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    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torch.save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model.state_dict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(), 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CN" sz="16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best.mdl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b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      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viz.line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val_acc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], [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global_step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], win=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CN" sz="16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val_acc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update=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'append’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model.load_state_dict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torch.load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CN" sz="16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best.mdl</a:t>
              </a:r>
              <a:r>
                <a:rPr lang="en-US" altLang="zh-CN" sz="16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zh-CN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endPara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38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rcRect l="19248" r="57817" b="1451"/>
          <a:stretch>
            <a:fillRect/>
          </a:stretch>
        </p:blipFill>
        <p:spPr>
          <a:xfrm>
            <a:off x="0" y="1"/>
            <a:ext cx="2796209" cy="6857999"/>
          </a:xfrm>
          <a:custGeom>
            <a:avLst/>
            <a:gdLst>
              <a:gd name="connsiteX0" fmla="*/ 0 w 2796209"/>
              <a:gd name="connsiteY0" fmla="*/ 0 h 6758489"/>
              <a:gd name="connsiteX1" fmla="*/ 2796209 w 2796209"/>
              <a:gd name="connsiteY1" fmla="*/ 0 h 6758489"/>
              <a:gd name="connsiteX2" fmla="*/ 2796209 w 2796209"/>
              <a:gd name="connsiteY2" fmla="*/ 6758489 h 6758489"/>
              <a:gd name="connsiteX3" fmla="*/ 0 w 2796209"/>
              <a:gd name="connsiteY3" fmla="*/ 6758489 h 67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6209" h="6758489">
                <a:moveTo>
                  <a:pt x="0" y="0"/>
                </a:moveTo>
                <a:lnTo>
                  <a:pt x="2796209" y="0"/>
                </a:lnTo>
                <a:lnTo>
                  <a:pt x="2796209" y="6758489"/>
                </a:lnTo>
                <a:lnTo>
                  <a:pt x="0" y="6758489"/>
                </a:lnTo>
                <a:close/>
              </a:path>
            </a:pathLst>
          </a:cu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rte" panose="03060902040502070203" charset="0"/>
              <a:ea typeface="微软雅黑" panose="020B0503020204020204" pitchFamily="34" charset="-122"/>
              <a:cs typeface="+mn-cs"/>
              <a:sym typeface="Forte" panose="030609020405020702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55715" y="1028700"/>
            <a:ext cx="1614199" cy="1614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91" y="2890282"/>
            <a:ext cx="1820623" cy="27679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07824" y="155840"/>
            <a:ext cx="164327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目录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4679" t="73278"/>
          <a:stretch>
            <a:fillRect/>
          </a:stretch>
        </p:blipFill>
        <p:spPr>
          <a:xfrm>
            <a:off x="9517768" y="925281"/>
            <a:ext cx="1823383" cy="199589"/>
          </a:xfrm>
          <a:custGeom>
            <a:avLst/>
            <a:gdLst>
              <a:gd name="connsiteX0" fmla="*/ 0 w 2604270"/>
              <a:gd name="connsiteY0" fmla="*/ 0 h 285065"/>
              <a:gd name="connsiteX1" fmla="*/ 2604270 w 2604270"/>
              <a:gd name="connsiteY1" fmla="*/ 0 h 285065"/>
              <a:gd name="connsiteX2" fmla="*/ 2604270 w 2604270"/>
              <a:gd name="connsiteY2" fmla="*/ 285065 h 285065"/>
              <a:gd name="connsiteX3" fmla="*/ 0 w 2604270"/>
              <a:gd name="connsiteY3" fmla="*/ 285065 h 28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270" h="285065">
                <a:moveTo>
                  <a:pt x="0" y="0"/>
                </a:moveTo>
                <a:lnTo>
                  <a:pt x="2604270" y="0"/>
                </a:lnTo>
                <a:lnTo>
                  <a:pt x="2604270" y="285065"/>
                </a:lnTo>
                <a:lnTo>
                  <a:pt x="0" y="285065"/>
                </a:lnTo>
                <a:close/>
              </a:path>
            </a:pathLst>
          </a:cu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38A2920-BAFB-311D-8F1B-BD151A089644}"/>
              </a:ext>
            </a:extLst>
          </p:cNvPr>
          <p:cNvGrpSpPr/>
          <p:nvPr/>
        </p:nvGrpSpPr>
        <p:grpSpPr>
          <a:xfrm>
            <a:off x="4099453" y="1205687"/>
            <a:ext cx="7744784" cy="705744"/>
            <a:chOff x="3356891" y="2074277"/>
            <a:chExt cx="7744784" cy="705744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C54F36C-8E81-1513-4B3A-7F88CCA000DE}"/>
                </a:ext>
              </a:extLst>
            </p:cNvPr>
            <p:cNvSpPr/>
            <p:nvPr/>
          </p:nvSpPr>
          <p:spPr>
            <a:xfrm>
              <a:off x="4357208" y="2147919"/>
              <a:ext cx="6732193" cy="570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B4EDC57-CCD9-9743-5D9F-038E37A244F3}"/>
                </a:ext>
              </a:extLst>
            </p:cNvPr>
            <p:cNvSpPr/>
            <p:nvPr/>
          </p:nvSpPr>
          <p:spPr>
            <a:xfrm>
              <a:off x="3356891" y="2074277"/>
              <a:ext cx="1024865" cy="705744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rPr>
                <a:t>一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82E7746-193F-CBE7-54CC-A192F1A0FAA0}"/>
                </a:ext>
              </a:extLst>
            </p:cNvPr>
            <p:cNvSpPr/>
            <p:nvPr/>
          </p:nvSpPr>
          <p:spPr>
            <a:xfrm>
              <a:off x="10966663" y="2141567"/>
              <a:ext cx="135012" cy="584169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FF0A004-143A-D714-9554-38FFFBE027AA}"/>
              </a:ext>
            </a:extLst>
          </p:cNvPr>
          <p:cNvGrpSpPr/>
          <p:nvPr/>
        </p:nvGrpSpPr>
        <p:grpSpPr>
          <a:xfrm>
            <a:off x="4099453" y="2373243"/>
            <a:ext cx="7744784" cy="705744"/>
            <a:chOff x="3356891" y="2074277"/>
            <a:chExt cx="7744784" cy="705744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88F1255-61AE-6EE5-5902-EB2DB87A2F52}"/>
                </a:ext>
              </a:extLst>
            </p:cNvPr>
            <p:cNvSpPr/>
            <p:nvPr/>
          </p:nvSpPr>
          <p:spPr>
            <a:xfrm>
              <a:off x="4357208" y="2147919"/>
              <a:ext cx="6732193" cy="570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6438D79-4C3F-514E-F1B0-9A2F28B3C1B1}"/>
                </a:ext>
              </a:extLst>
            </p:cNvPr>
            <p:cNvSpPr/>
            <p:nvPr/>
          </p:nvSpPr>
          <p:spPr>
            <a:xfrm>
              <a:off x="3356891" y="2074277"/>
              <a:ext cx="1024865" cy="705744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rPr>
                <a:t>二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1E34178-13E0-A407-1950-EE94A4D2304B}"/>
                </a:ext>
              </a:extLst>
            </p:cNvPr>
            <p:cNvSpPr/>
            <p:nvPr/>
          </p:nvSpPr>
          <p:spPr>
            <a:xfrm>
              <a:off x="10966663" y="2141567"/>
              <a:ext cx="135012" cy="584169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47F603B-5D94-6226-BE84-D140FC5B48A1}"/>
              </a:ext>
            </a:extLst>
          </p:cNvPr>
          <p:cNvGrpSpPr/>
          <p:nvPr/>
        </p:nvGrpSpPr>
        <p:grpSpPr>
          <a:xfrm>
            <a:off x="4099453" y="3528527"/>
            <a:ext cx="7744784" cy="705744"/>
            <a:chOff x="3356891" y="2074277"/>
            <a:chExt cx="7744784" cy="705744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FAD195F-D13E-6C56-25C7-923163FBDF97}"/>
                </a:ext>
              </a:extLst>
            </p:cNvPr>
            <p:cNvSpPr/>
            <p:nvPr/>
          </p:nvSpPr>
          <p:spPr>
            <a:xfrm>
              <a:off x="4357208" y="2147919"/>
              <a:ext cx="6732193" cy="570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05860B-3565-8303-BB9F-694B8EF7C3F0}"/>
                </a:ext>
              </a:extLst>
            </p:cNvPr>
            <p:cNvSpPr/>
            <p:nvPr/>
          </p:nvSpPr>
          <p:spPr>
            <a:xfrm>
              <a:off x="3356891" y="2074277"/>
              <a:ext cx="1024865" cy="705744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rPr>
                <a:t>三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6994163-E1BD-F563-467E-FF91F8A6C37B}"/>
                </a:ext>
              </a:extLst>
            </p:cNvPr>
            <p:cNvSpPr/>
            <p:nvPr/>
          </p:nvSpPr>
          <p:spPr>
            <a:xfrm>
              <a:off x="10966663" y="2141567"/>
              <a:ext cx="135012" cy="584169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93DD15-8FEC-49F3-065C-682DD649AB61}"/>
              </a:ext>
            </a:extLst>
          </p:cNvPr>
          <p:cNvGrpSpPr/>
          <p:nvPr/>
        </p:nvGrpSpPr>
        <p:grpSpPr>
          <a:xfrm>
            <a:off x="4099453" y="4677048"/>
            <a:ext cx="7744784" cy="705744"/>
            <a:chOff x="3356891" y="2074277"/>
            <a:chExt cx="7744784" cy="70574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186504F-92B3-20B2-9DC2-AB29A215A3BC}"/>
                </a:ext>
              </a:extLst>
            </p:cNvPr>
            <p:cNvSpPr/>
            <p:nvPr/>
          </p:nvSpPr>
          <p:spPr>
            <a:xfrm>
              <a:off x="4357208" y="2147919"/>
              <a:ext cx="6732193" cy="570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A499C2B-4F39-BB0B-D7BB-59A001B9645B}"/>
                </a:ext>
              </a:extLst>
            </p:cNvPr>
            <p:cNvSpPr/>
            <p:nvPr/>
          </p:nvSpPr>
          <p:spPr>
            <a:xfrm>
              <a:off x="3356891" y="2074277"/>
              <a:ext cx="1024865" cy="705744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rPr>
                <a:t>四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508621C-69DC-D59E-72D5-755E333BAD09}"/>
                </a:ext>
              </a:extLst>
            </p:cNvPr>
            <p:cNvSpPr/>
            <p:nvPr/>
          </p:nvSpPr>
          <p:spPr>
            <a:xfrm>
              <a:off x="10966663" y="2141567"/>
              <a:ext cx="135012" cy="584169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23EDA8F-D196-206F-92FF-1DA288B546FD}"/>
              </a:ext>
            </a:extLst>
          </p:cNvPr>
          <p:cNvGrpSpPr/>
          <p:nvPr/>
        </p:nvGrpSpPr>
        <p:grpSpPr>
          <a:xfrm>
            <a:off x="3560560" y="1028051"/>
            <a:ext cx="51098" cy="5585880"/>
            <a:chOff x="2324100" y="1934948"/>
            <a:chExt cx="69850" cy="4592809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31DE9D9-A430-2F01-64D4-80564FCB3D27}"/>
                </a:ext>
              </a:extLst>
            </p:cNvPr>
            <p:cNvSpPr/>
            <p:nvPr/>
          </p:nvSpPr>
          <p:spPr>
            <a:xfrm>
              <a:off x="2324100" y="4210050"/>
              <a:ext cx="69850" cy="2317707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9127F02-8F9B-8E4D-F659-B470E95DC41A}"/>
                </a:ext>
              </a:extLst>
            </p:cNvPr>
            <p:cNvSpPr/>
            <p:nvPr/>
          </p:nvSpPr>
          <p:spPr>
            <a:xfrm rot="10800000">
              <a:off x="2324100" y="1934948"/>
              <a:ext cx="69850" cy="2317707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28A7B35-35EC-DF34-5876-F3A88BE015B9}"/>
              </a:ext>
            </a:extLst>
          </p:cNvPr>
          <p:cNvSpPr txBox="1"/>
          <p:nvPr/>
        </p:nvSpPr>
        <p:spPr>
          <a:xfrm>
            <a:off x="5118753" y="1308132"/>
            <a:ext cx="4297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rPr>
              <a:t>选题的背景与意义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魏碑简体" panose="03000509000000000000" pitchFamily="65" charset="-122"/>
              <a:ea typeface="方正魏碑简体" panose="03000509000000000000" pitchFamily="65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297159-38A6-89FB-1C67-731A7B890659}"/>
              </a:ext>
            </a:extLst>
          </p:cNvPr>
          <p:cNvSpPr txBox="1"/>
          <p:nvPr/>
        </p:nvSpPr>
        <p:spPr>
          <a:xfrm>
            <a:off x="5099770" y="2427529"/>
            <a:ext cx="4297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rPr>
              <a:t>所用工具介绍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魏碑简体" panose="03000509000000000000" pitchFamily="65" charset="-122"/>
              <a:ea typeface="方正魏碑简体" panose="03000509000000000000" pitchFamily="65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791267-BB9F-1730-BF8F-628D452BBC5D}"/>
              </a:ext>
            </a:extLst>
          </p:cNvPr>
          <p:cNvSpPr txBox="1"/>
          <p:nvPr/>
        </p:nvSpPr>
        <p:spPr>
          <a:xfrm>
            <a:off x="5099770" y="3583008"/>
            <a:ext cx="443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rPr>
              <a:t>模型简介与代码实现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魏碑简体" panose="03000509000000000000" pitchFamily="65" charset="-122"/>
              <a:ea typeface="方正魏碑简体" panose="03000509000000000000" pitchFamily="65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EE0CAF-B493-8601-06A7-02293F563249}"/>
              </a:ext>
            </a:extLst>
          </p:cNvPr>
          <p:cNvSpPr txBox="1"/>
          <p:nvPr/>
        </p:nvSpPr>
        <p:spPr>
          <a:xfrm>
            <a:off x="5118753" y="4767332"/>
            <a:ext cx="457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rPr>
              <a:t>模型的改进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魏碑简体" panose="03000509000000000000" pitchFamily="65" charset="-122"/>
              <a:ea typeface="方正魏碑简体" panose="03000509000000000000" pitchFamily="65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1817866-025C-8B18-843C-CC5DDE8E7A35}"/>
              </a:ext>
            </a:extLst>
          </p:cNvPr>
          <p:cNvGrpSpPr/>
          <p:nvPr/>
        </p:nvGrpSpPr>
        <p:grpSpPr>
          <a:xfrm>
            <a:off x="4099453" y="5808646"/>
            <a:ext cx="7744784" cy="705744"/>
            <a:chOff x="3356891" y="2074277"/>
            <a:chExt cx="7744784" cy="70574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8E46F01-66B8-268D-7C3F-FD45C3D4A695}"/>
                </a:ext>
              </a:extLst>
            </p:cNvPr>
            <p:cNvSpPr/>
            <p:nvPr/>
          </p:nvSpPr>
          <p:spPr>
            <a:xfrm>
              <a:off x="4357208" y="2147919"/>
              <a:ext cx="6732193" cy="570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5F1BED2-1F7E-80A2-50AE-24202156B0D9}"/>
                </a:ext>
              </a:extLst>
            </p:cNvPr>
            <p:cNvSpPr/>
            <p:nvPr/>
          </p:nvSpPr>
          <p:spPr>
            <a:xfrm>
              <a:off x="3356891" y="2074277"/>
              <a:ext cx="1024865" cy="705744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rPr>
                <a:t>五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83E579F-C4BF-92F7-0F25-03E412C46F70}"/>
                </a:ext>
              </a:extLst>
            </p:cNvPr>
            <p:cNvSpPr/>
            <p:nvPr/>
          </p:nvSpPr>
          <p:spPr>
            <a:xfrm>
              <a:off x="10966663" y="2141567"/>
              <a:ext cx="135012" cy="584169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A7F575B2-E52B-41AE-D430-6139AE5B749C}"/>
              </a:ext>
            </a:extLst>
          </p:cNvPr>
          <p:cNvSpPr txBox="1"/>
          <p:nvPr/>
        </p:nvSpPr>
        <p:spPr>
          <a:xfrm>
            <a:off x="5118753" y="5902130"/>
            <a:ext cx="457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rPr>
              <a:t>总结与展望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方正魏碑简体" panose="03000509000000000000" pitchFamily="65" charset="-122"/>
              <a:ea typeface="方正魏碑简体" panose="03000509000000000000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054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运行截图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90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en-US" altLang="zh-CN" sz="3200" dirty="0" err="1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Visdom</a:t>
            </a: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可视化监视</a:t>
            </a:r>
            <a:endParaRPr lang="zh-CN" altLang="en-US" sz="3200" dirty="0">
              <a:solidFill>
                <a:srgbClr val="7E0C6E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B15DD5-2285-0220-794B-C1702C7BB7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43392"/>
            <a:ext cx="9410700" cy="5047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0214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运行截图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en-US" altLang="zh-CN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loss</a:t>
            </a: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损失函数</a:t>
            </a:r>
            <a:endParaRPr lang="zh-CN" altLang="en-US" sz="3200" dirty="0">
              <a:solidFill>
                <a:srgbClr val="7E0C6E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C6B0AA-69D7-6422-B2DD-1D3040E17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234" y="1729073"/>
            <a:ext cx="7181533" cy="4732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436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模型简介与代码实现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运行截图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en-US" altLang="zh-CN" sz="3200" dirty="0" err="1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val_acc</a:t>
            </a:r>
            <a:endParaRPr lang="zh-CN" altLang="en-US" sz="3200" dirty="0">
              <a:solidFill>
                <a:srgbClr val="7E0C6E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7180F2-CBC3-D38A-FD55-8900E3815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85" y="1903901"/>
            <a:ext cx="8331630" cy="4517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B0B8B0-106A-BD14-D26A-9B607AB82F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t="83238" r="59732" b="2080"/>
          <a:stretch/>
        </p:blipFill>
        <p:spPr bwMode="auto">
          <a:xfrm>
            <a:off x="5695765" y="3035299"/>
            <a:ext cx="6278747" cy="2237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4772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73650" y="1676488"/>
            <a:ext cx="2438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04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7E0C6E"/>
                  </a:gs>
                  <a:gs pos="69000">
                    <a:srgbClr val="983D8B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sp>
        <p:nvSpPr>
          <p:cNvPr id="14" name="文本占位符 7"/>
          <p:cNvSpPr txBox="1"/>
          <p:nvPr/>
        </p:nvSpPr>
        <p:spPr>
          <a:xfrm>
            <a:off x="2670219" y="2895303"/>
            <a:ext cx="6838859" cy="53369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rPr>
              <a:t>模型的改进</a:t>
            </a:r>
          </a:p>
        </p:txBody>
      </p:sp>
      <p:sp>
        <p:nvSpPr>
          <p:cNvPr id="15" name="文本占位符 8"/>
          <p:cNvSpPr txBox="1"/>
          <p:nvPr/>
        </p:nvSpPr>
        <p:spPr>
          <a:xfrm>
            <a:off x="1826599" y="3700743"/>
            <a:ext cx="8538802" cy="8469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MODEL IMPROVEMENTS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pic>
        <p:nvPicPr>
          <p:cNvPr id="2" name="图片 1" descr="3cfe46623ec260e3ddb66073058786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14" y="140969"/>
            <a:ext cx="1086746" cy="1080000"/>
          </a:xfrm>
          <a:prstGeom prst="rect">
            <a:avLst/>
          </a:prstGeom>
        </p:spPr>
      </p:pic>
      <p:pic>
        <p:nvPicPr>
          <p:cNvPr id="5" name="图片 4" descr="微信图片_202205052105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155" y="6241415"/>
            <a:ext cx="2562860" cy="37338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10BE801F-8E6D-03B8-96E0-9C4AF032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5921" y="140969"/>
            <a:ext cx="14620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4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</a:t>
              </a:r>
              <a:r>
                <a:rPr lang="zh-CN" altLang="en-US" sz="3200" dirty="0">
                  <a:solidFill>
                    <a:srgbClr val="FFC000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的改进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迁移学习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迁移学习</a:t>
            </a:r>
            <a:endParaRPr lang="zh-CN" altLang="en-US" sz="3200" dirty="0">
              <a:solidFill>
                <a:srgbClr val="7E0C6E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4D87A3-9E14-B18A-1251-744708494011}"/>
              </a:ext>
            </a:extLst>
          </p:cNvPr>
          <p:cNvSpPr txBox="1"/>
          <p:nvPr/>
        </p:nvSpPr>
        <p:spPr>
          <a:xfrm>
            <a:off x="494234" y="2472024"/>
            <a:ext cx="5075227" cy="234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迁移学习</a:t>
            </a:r>
            <a:r>
              <a:rPr lang="en-US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(Transfer Learning)</a:t>
            </a:r>
            <a:r>
              <a:rPr lang="zh-CN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是一种</a:t>
            </a:r>
            <a:r>
              <a:rPr lang="en-US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机器学习</a:t>
            </a:r>
            <a:r>
              <a:rPr lang="zh-CN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方法，就是把为任务</a:t>
            </a:r>
            <a:r>
              <a:rPr lang="en-US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开发的模型作为初始点，重新使用在为任务</a:t>
            </a:r>
            <a:r>
              <a:rPr lang="en-US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开发模型的过程中。此处，利用工具包中已开发的</a:t>
            </a:r>
            <a:r>
              <a:rPr lang="en-US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ResNet18</a:t>
            </a:r>
            <a:r>
              <a:rPr lang="zh-CN" altLang="zh-CN" sz="2000" dirty="0">
                <a:solidFill>
                  <a:srgbClr val="12121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模型进行训练以提高模型准确率。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D46512-1241-B37A-F502-877044755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659" y="2079771"/>
            <a:ext cx="6286166" cy="3184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0635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</a:t>
              </a:r>
              <a:r>
                <a:rPr lang="zh-CN" altLang="en-US" sz="3200" dirty="0">
                  <a:solidFill>
                    <a:srgbClr val="FFC000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的改进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迁移学习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zh-CN" altLang="en-US" sz="3200" dirty="0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迁移学习</a:t>
            </a:r>
            <a:endParaRPr lang="zh-CN" altLang="en-US" sz="3200" dirty="0">
              <a:solidFill>
                <a:srgbClr val="7E0C6E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590FB0-1866-17AB-A668-1C59FD76B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684972"/>
            <a:ext cx="7759700" cy="4939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5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模型</a:t>
              </a:r>
              <a:r>
                <a:rPr lang="zh-CN" altLang="en-US" sz="3200" dirty="0">
                  <a:solidFill>
                    <a:srgbClr val="FFC000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的改进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迁移学习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运行截图</a:t>
              </a:r>
              <a:endParaRPr lang="en-US" altLang="zh-CN" sz="3200" dirty="0">
                <a:solidFill>
                  <a:schemeClr val="bg1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en-US" altLang="zh-CN" sz="3200" dirty="0" err="1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val_acc</a:t>
            </a:r>
            <a:endParaRPr lang="zh-CN" altLang="en-US" sz="3200" dirty="0">
              <a:solidFill>
                <a:srgbClr val="7E0C6E"/>
              </a:solidFill>
              <a:latin typeface="汉仪行楷简" panose="02010609000101010101" charset="-122"/>
              <a:ea typeface="汉仪行楷简" panose="02010609000101010101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B525DA-A78D-1DC8-1247-D1B7E43F7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54" y="1880552"/>
            <a:ext cx="8383493" cy="4545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FEF083-09C9-6B2E-2D6C-3631F1D034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7" t="84420" r="58759" b="2138"/>
          <a:stretch/>
        </p:blipFill>
        <p:spPr bwMode="auto">
          <a:xfrm>
            <a:off x="5134940" y="3113395"/>
            <a:ext cx="6580810" cy="19742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36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73650" y="1676488"/>
            <a:ext cx="2438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05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7E0C6E"/>
                  </a:gs>
                  <a:gs pos="69000">
                    <a:srgbClr val="983D8B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sp>
        <p:nvSpPr>
          <p:cNvPr id="14" name="文本占位符 7"/>
          <p:cNvSpPr txBox="1"/>
          <p:nvPr/>
        </p:nvSpPr>
        <p:spPr>
          <a:xfrm>
            <a:off x="2670219" y="2895303"/>
            <a:ext cx="6838859" cy="53369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rPr>
              <a:t>总结与展望</a:t>
            </a:r>
          </a:p>
        </p:txBody>
      </p:sp>
      <p:sp>
        <p:nvSpPr>
          <p:cNvPr id="15" name="文本占位符 8"/>
          <p:cNvSpPr txBox="1"/>
          <p:nvPr/>
        </p:nvSpPr>
        <p:spPr>
          <a:xfrm>
            <a:off x="1826599" y="3700743"/>
            <a:ext cx="8538802" cy="8469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SUMMARY AND OUTLOOK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pic>
        <p:nvPicPr>
          <p:cNvPr id="2" name="图片 1" descr="3cfe46623ec260e3ddb66073058786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14" y="140969"/>
            <a:ext cx="1086746" cy="1080000"/>
          </a:xfrm>
          <a:prstGeom prst="rect">
            <a:avLst/>
          </a:prstGeom>
        </p:spPr>
      </p:pic>
      <p:pic>
        <p:nvPicPr>
          <p:cNvPr id="5" name="图片 4" descr="微信图片_202205052105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155" y="6241415"/>
            <a:ext cx="2562860" cy="37338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10BE801F-8E6D-03B8-96E0-9C4AF032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5921" y="140969"/>
            <a:ext cx="14620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58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lang="zh-CN" altLang="en-US" sz="3200" dirty="0">
                  <a:solidFill>
                    <a:srgbClr val="FFC000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总结与展望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艺黑简体" panose="03000509000000000000" pitchFamily="65" charset="-122"/>
                <a:ea typeface="方正艺黑简体" panose="03000509000000000000" pitchFamily="65" charset="-122"/>
                <a:cs typeface="+mn-cs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682605B4-FBF1-DC87-AF4A-98FB86F107DF}"/>
              </a:ext>
            </a:extLst>
          </p:cNvPr>
          <p:cNvSpPr txBox="1"/>
          <p:nvPr/>
        </p:nvSpPr>
        <p:spPr>
          <a:xfrm>
            <a:off x="1100571" y="1538896"/>
            <a:ext cx="7933426" cy="114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深入了解同学们所提及的注意力机制，尝试复现并运用到自己的网络中去。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23024E-3224-52A7-4543-46DC2EE836DF}"/>
              </a:ext>
            </a:extLst>
          </p:cNvPr>
          <p:cNvSpPr txBox="1"/>
          <p:nvPr/>
        </p:nvSpPr>
        <p:spPr>
          <a:xfrm>
            <a:off x="1100571" y="4484744"/>
            <a:ext cx="7933426" cy="169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注意实验报告跟展示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ppt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的规范性。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向梅骏逸和郭大玮同学学习，尝试学习使用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Latex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等较规范性工具完成相关示意图的绘制及学术报告的编写。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5A8778D-6E32-02AE-8ECB-DBDC55465389}"/>
              </a:ext>
            </a:extLst>
          </p:cNvPr>
          <p:cNvSpPr txBox="1"/>
          <p:nvPr/>
        </p:nvSpPr>
        <p:spPr>
          <a:xfrm>
            <a:off x="1100571" y="2932278"/>
            <a:ext cx="7933426" cy="114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</a:rPr>
              <a:t>尝试使用不同的网络进行数据集的训练，并将模型性能进行对比，比较模型间的差异。</a:t>
            </a:r>
          </a:p>
        </p:txBody>
      </p:sp>
    </p:spTree>
    <p:extLst>
      <p:ext uri="{BB962C8B-B14F-4D97-AF65-F5344CB8AC3E}">
        <p14:creationId xmlns:p14="http://schemas.microsoft.com/office/powerpoint/2010/main" val="261895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F61BAE-434C-4742-BFD2-896CB42A6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34" y="0"/>
            <a:ext cx="12429068" cy="8163412"/>
          </a:xfrm>
          <a:prstGeom prst="rect">
            <a:avLst/>
          </a:prstGeom>
        </p:spPr>
      </p:pic>
      <p:sp>
        <p:nvSpPr>
          <p:cNvPr id="5" name="Rectangle 27">
            <a:extLst>
              <a:ext uri="{FF2B5EF4-FFF2-40B4-BE49-F238E27FC236}">
                <a16:creationId xmlns:a16="http://schemas.microsoft.com/office/drawing/2014/main" id="{1B4CA23C-68B5-4B91-BEF9-4087175C92B1}"/>
              </a:ext>
            </a:extLst>
          </p:cNvPr>
          <p:cNvSpPr/>
          <p:nvPr/>
        </p:nvSpPr>
        <p:spPr>
          <a:xfrm>
            <a:off x="577516" y="1260909"/>
            <a:ext cx="10972800" cy="5024388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16D05D89-4BBE-4298-B143-47943266C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03" y="53442"/>
            <a:ext cx="3133380" cy="96677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0E17271-BE0C-3D73-8902-59DFE29251CA}"/>
              </a:ext>
            </a:extLst>
          </p:cNvPr>
          <p:cNvSpPr txBox="1"/>
          <p:nvPr/>
        </p:nvSpPr>
        <p:spPr>
          <a:xfrm>
            <a:off x="3291027" y="4949163"/>
            <a:ext cx="5545777" cy="1005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2021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级本科生  刘修铭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网络空间安全学院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D3DE04-2DDC-C01E-49A1-F9166751EA37}"/>
              </a:ext>
            </a:extLst>
          </p:cNvPr>
          <p:cNvSpPr txBox="1"/>
          <p:nvPr/>
        </p:nvSpPr>
        <p:spPr>
          <a:xfrm>
            <a:off x="1828801" y="2767281"/>
            <a:ext cx="8534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迷你简书魂" panose="02010609000101010101" pitchFamily="49" charset="-122"/>
                <a:ea typeface="迷你简书魂" panose="02010609000101010101" pitchFamily="49" charset="-122"/>
                <a:cs typeface="+mn-cs"/>
              </a:rPr>
              <a:t>欢迎批评指正！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9CF24BB5-2B38-59ED-92BC-EA44719A1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27671" y="90169"/>
            <a:ext cx="14620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73650" y="1676488"/>
            <a:ext cx="2438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01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7E0C6E"/>
                  </a:gs>
                  <a:gs pos="69000">
                    <a:srgbClr val="983D8B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sp>
        <p:nvSpPr>
          <p:cNvPr id="14" name="文本占位符 7"/>
          <p:cNvSpPr txBox="1"/>
          <p:nvPr/>
        </p:nvSpPr>
        <p:spPr>
          <a:xfrm>
            <a:off x="2670219" y="2895303"/>
            <a:ext cx="6838859" cy="53369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rPr>
              <a:t>选题的背景与意义</a:t>
            </a:r>
          </a:p>
        </p:txBody>
      </p:sp>
      <p:sp>
        <p:nvSpPr>
          <p:cNvPr id="15" name="文本占位符 8"/>
          <p:cNvSpPr txBox="1"/>
          <p:nvPr/>
        </p:nvSpPr>
        <p:spPr>
          <a:xfrm>
            <a:off x="1826599" y="3700743"/>
            <a:ext cx="8538802" cy="8469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THE BACKGROUND AND SIGNIFICANCE OF THE TOPIC SELECTION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pic>
        <p:nvPicPr>
          <p:cNvPr id="2" name="图片 1" descr="3cfe46623ec260e3ddb66073058786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14" y="140969"/>
            <a:ext cx="1086746" cy="1080000"/>
          </a:xfrm>
          <a:prstGeom prst="rect">
            <a:avLst/>
          </a:prstGeom>
        </p:spPr>
      </p:pic>
      <p:pic>
        <p:nvPicPr>
          <p:cNvPr id="5" name="图片 4" descr="微信图片_202205052105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155" y="6241415"/>
            <a:ext cx="2562860" cy="37338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10BE801F-8E6D-03B8-96E0-9C4AF032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5921" y="90169"/>
            <a:ext cx="14620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2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选题的背景与意义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艺黑简体" panose="03000509000000000000" pitchFamily="65" charset="-122"/>
                <a:ea typeface="方正艺黑简体" panose="03000509000000000000" pitchFamily="65" charset="-122"/>
                <a:cs typeface="+mn-cs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98D1B63-CF45-08BC-8366-F00351D9A754}"/>
              </a:ext>
            </a:extLst>
          </p:cNvPr>
          <p:cNvSpPr txBox="1"/>
          <p:nvPr/>
        </p:nvSpPr>
        <p:spPr>
          <a:xfrm>
            <a:off x="749935" y="2124150"/>
            <a:ext cx="5346065" cy="302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        从范围上来说，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机器学习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跟模式识别，统计学习，数据挖掘是类似的，同时，机器学习与其他领域的处理技术的结合，形成了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计算机视觉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、语音识别、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自然语言处理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等交叉学科。因此，一般说数据挖掘时，可以等同于说机器学习。同时，我们平常所说的机器学习应用，应该是通用的，不仅仅局限在结构化数据，还有图像、音频等应用。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414FCF-57BB-01DD-C78A-014A748CF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93" y="1892742"/>
            <a:ext cx="5715000" cy="3286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62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选题的背景与意义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艺黑简体" panose="03000509000000000000" pitchFamily="65" charset="-122"/>
                <a:ea typeface="方正艺黑简体" panose="03000509000000000000" pitchFamily="65" charset="-122"/>
                <a:cs typeface="+mn-cs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98D1B63-CF45-08BC-8366-F00351D9A754}"/>
              </a:ext>
            </a:extLst>
          </p:cNvPr>
          <p:cNvSpPr txBox="1"/>
          <p:nvPr/>
        </p:nvSpPr>
        <p:spPr>
          <a:xfrm>
            <a:off x="749935" y="2124150"/>
            <a:ext cx="5461679" cy="413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计算机视觉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=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图像处理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机器学习。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图像处理技术用于将图像处理为适合进入机器学习模型中的输入，机器学习则负责从图像中识别出相关的模式。计算机视觉相关的应用非常的多，例如百度识图、手写字符识别、车牌识别等等应用。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这个领域是应用前景非常火热的，同时也是研究的热门方向。随着机器学习的新领域深度学习的发展，大大促进了计算机图像识别的效果，因此未来计算机视觉界的发展前景不可估量。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679AEE-BF77-CC8E-E760-EDD65545898E}"/>
              </a:ext>
            </a:extLst>
          </p:cNvPr>
          <p:cNvSpPr txBox="1"/>
          <p:nvPr/>
        </p:nvSpPr>
        <p:spPr>
          <a:xfrm>
            <a:off x="711200" y="1264920"/>
            <a:ext cx="266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行楷简" panose="02010609000101010101" charset="-122"/>
                <a:ea typeface="汉仪行楷简" panose="02010609000101010101" charset="-122"/>
                <a:cs typeface="+mn-cs"/>
              </a:rPr>
              <a:t>计算机视觉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0DFE9C-1C55-535F-8DB2-DE6E85CA4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346" y="1089348"/>
            <a:ext cx="4232769" cy="5417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92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选题的背景与意义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艺黑简体" panose="03000509000000000000" pitchFamily="65" charset="-122"/>
                <a:ea typeface="方正艺黑简体" panose="03000509000000000000" pitchFamily="65" charset="-122"/>
                <a:cs typeface="+mn-cs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EF4697F-8AFE-6ABF-ADEC-280BD4958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1347376"/>
            <a:ext cx="8724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5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73650" y="1676488"/>
            <a:ext cx="2438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02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7E0C6E"/>
                  </a:gs>
                  <a:gs pos="69000">
                    <a:srgbClr val="983D8B">
                      <a:alpha val="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sp>
        <p:nvSpPr>
          <p:cNvPr id="14" name="文本占位符 7"/>
          <p:cNvSpPr txBox="1"/>
          <p:nvPr/>
        </p:nvSpPr>
        <p:spPr>
          <a:xfrm>
            <a:off x="2670219" y="2895303"/>
            <a:ext cx="6838859" cy="53369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rPr>
              <a:t>所用工具介绍</a:t>
            </a:r>
          </a:p>
        </p:txBody>
      </p:sp>
      <p:sp>
        <p:nvSpPr>
          <p:cNvPr id="15" name="文本占位符 8"/>
          <p:cNvSpPr txBox="1"/>
          <p:nvPr/>
        </p:nvSpPr>
        <p:spPr>
          <a:xfrm>
            <a:off x="1826599" y="3700743"/>
            <a:ext cx="8538802" cy="84695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rPr>
              <a:t>INTRODUCTION TO THE TOOLS USED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Forte" panose="03060902040502070203" charset="0"/>
              <a:ea typeface="纤黑体" panose="02000000000000000000" charset="-122"/>
              <a:cs typeface="+mn-cs"/>
              <a:sym typeface="Forte" panose="03060902040502070203" charset="0"/>
            </a:endParaRPr>
          </a:p>
        </p:txBody>
      </p:sp>
      <p:pic>
        <p:nvPicPr>
          <p:cNvPr id="2" name="图片 1" descr="3cfe46623ec260e3ddb66073058786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714" y="140969"/>
            <a:ext cx="1086746" cy="1080000"/>
          </a:xfrm>
          <a:prstGeom prst="rect">
            <a:avLst/>
          </a:prstGeom>
        </p:spPr>
      </p:pic>
      <p:pic>
        <p:nvPicPr>
          <p:cNvPr id="5" name="图片 4" descr="微信图片_202205052105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155" y="6241415"/>
            <a:ext cx="2562860" cy="37338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10BE801F-8E6D-03B8-96E0-9C4AF0327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5921" y="140969"/>
            <a:ext cx="14620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所用工具介绍</a:t>
              </a:r>
              <a:r>
                <a:rPr lang="en-US" altLang="zh-CN" sz="3200" dirty="0">
                  <a:solidFill>
                    <a:prstClr val="white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——</a:t>
              </a:r>
              <a:r>
                <a:rPr lang="zh-CN" altLang="en-US" sz="3200" dirty="0">
                  <a:solidFill>
                    <a:prstClr val="white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运行环境</a:t>
              </a:r>
              <a:endParaRPr lang="en-US" altLang="zh-CN" sz="3200" dirty="0">
                <a:solidFill>
                  <a:srgbClr val="FFC000"/>
                </a:solidFill>
                <a:latin typeface="方正艺黑简体" panose="03000509000000000000" pitchFamily="65" charset="-122"/>
                <a:ea typeface="方正艺黑简体" panose="03000509000000000000" pitchFamily="65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C014DB2-50C9-E518-57EE-FE63BB7E9732}"/>
              </a:ext>
            </a:extLst>
          </p:cNvPr>
          <p:cNvSpPr txBox="1"/>
          <p:nvPr/>
        </p:nvSpPr>
        <p:spPr>
          <a:xfrm>
            <a:off x="674378" y="1062402"/>
            <a:ext cx="266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行楷简" panose="02010609000101010101" charset="-122"/>
                <a:ea typeface="汉仪行楷简" panose="02010609000101010101" charset="-122"/>
                <a:cs typeface="+mn-cs"/>
              </a:rPr>
              <a:t>开发软件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4170EC-1C5E-9476-F37C-D5C6B61E8074}"/>
              </a:ext>
            </a:extLst>
          </p:cNvPr>
          <p:cNvSpPr txBox="1"/>
          <p:nvPr/>
        </p:nvSpPr>
        <p:spPr>
          <a:xfrm>
            <a:off x="674377" y="1878209"/>
            <a:ext cx="266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80000"/>
              <a:buFont typeface="Wingdings" panose="05000000000000000000" pitchFamily="2" charset="2"/>
              <a:buChar char="u"/>
              <a:defRPr/>
            </a:pPr>
            <a:r>
              <a:rPr lang="zh-CN" altLang="en-US" sz="3200" dirty="0">
                <a:solidFill>
                  <a:srgbClr val="7E0C6E"/>
                </a:solidFill>
                <a:latin typeface="汉仪行楷简" panose="02010609000101010101" charset="-122"/>
                <a:ea typeface="汉仪行楷简" panose="02010609000101010101" charset="-122"/>
              </a:rPr>
              <a:t>开发环境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4E1A27-0C29-E21A-4F02-D3FA544BA4FD}"/>
              </a:ext>
            </a:extLst>
          </p:cNvPr>
          <p:cNvSpPr txBox="1"/>
          <p:nvPr/>
        </p:nvSpPr>
        <p:spPr>
          <a:xfrm>
            <a:off x="2977634" y="1902233"/>
            <a:ext cx="5461679" cy="295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 3.10.6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torch 1.13.0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torchvision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0.14.0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visdom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0.2.3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1.23.4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keras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2.10.0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tensorflow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2.10.0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8DF483-3890-B336-C437-2B6DE093DB23}"/>
              </a:ext>
            </a:extLst>
          </p:cNvPr>
          <p:cNvSpPr txBox="1"/>
          <p:nvPr/>
        </p:nvSpPr>
        <p:spPr>
          <a:xfrm>
            <a:off x="2977634" y="1236929"/>
            <a:ext cx="546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Visual Studio Code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636B84-7B10-61CC-42C3-93E0CE2DBCA4}"/>
              </a:ext>
            </a:extLst>
          </p:cNvPr>
          <p:cNvSpPr txBox="1"/>
          <p:nvPr/>
        </p:nvSpPr>
        <p:spPr>
          <a:xfrm>
            <a:off x="2977634" y="5020684"/>
            <a:ext cx="7498076" cy="17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笔记本电脑：联想拯救者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Y9000P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11th Gen Intel(R) Core(TM) i7-11800H @ 2.30GHz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显卡：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NVIDIA GeForce RTX 3060 Laptop GPU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内存：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16GB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749494-6990-F236-523B-BECB30DBFF71}"/>
              </a:ext>
            </a:extLst>
          </p:cNvPr>
          <p:cNvSpPr txBox="1"/>
          <p:nvPr/>
        </p:nvSpPr>
        <p:spPr>
          <a:xfrm>
            <a:off x="674377" y="4968303"/>
            <a:ext cx="266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lang="zh-CN" altLang="en-US" sz="3200" dirty="0">
                <a:solidFill>
                  <a:srgbClr val="7E0C6E"/>
                </a:solidFill>
                <a:latin typeface="汉仪行楷简" panose="02010609000101010101" charset="-122"/>
                <a:ea typeface="汉仪行楷简" panose="02010609000101010101" charset="-122"/>
              </a:rPr>
              <a:t>硬件环境</a:t>
            </a:r>
          </a:p>
        </p:txBody>
      </p:sp>
    </p:spTree>
    <p:extLst>
      <p:ext uri="{BB962C8B-B14F-4D97-AF65-F5344CB8AC3E}">
        <p14:creationId xmlns:p14="http://schemas.microsoft.com/office/powerpoint/2010/main" val="163555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E03EBE7-B699-3184-2E37-CE5B99C4E94A}"/>
              </a:ext>
            </a:extLst>
          </p:cNvPr>
          <p:cNvGrpSpPr/>
          <p:nvPr/>
        </p:nvGrpSpPr>
        <p:grpSpPr>
          <a:xfrm>
            <a:off x="0" y="-7629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CED93D-CD97-CCE0-1D8C-0699FA8C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C5B0A62-D7D6-2C20-9966-5314CA897B16}"/>
                </a:ext>
              </a:extLst>
            </p:cNvPr>
            <p:cNvSpPr/>
            <p:nvPr/>
          </p:nvSpPr>
          <p:spPr>
            <a:xfrm>
              <a:off x="0" y="0"/>
              <a:ext cx="12192000" cy="831850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所用工具介绍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艺黑简体" panose="03000509000000000000" pitchFamily="65" charset="-122"/>
                  <a:ea typeface="方正艺黑简体" panose="03000509000000000000" pitchFamily="65" charset="-122"/>
                  <a:cs typeface="+mn-cs"/>
                </a:rPr>
                <a:t>——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通过</a:t>
              </a:r>
              <a:r>
                <a:rPr lang="en-US" altLang="zh-CN" sz="3200" dirty="0" err="1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Pytorch</a:t>
              </a:r>
              <a:r>
                <a:rPr lang="zh-CN" altLang="en-US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实现</a:t>
              </a:r>
              <a:r>
                <a:rPr lang="en-US" altLang="zh-CN" sz="3200" dirty="0">
                  <a:solidFill>
                    <a:schemeClr val="bg1"/>
                  </a:solidFill>
                  <a:latin typeface="方正艺黑简体" panose="03000509000000000000" pitchFamily="65" charset="-122"/>
                  <a:ea typeface="方正艺黑简体" panose="03000509000000000000" pitchFamily="65" charset="-122"/>
                </a:rPr>
                <a:t>ResNet18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9A63304-F4D2-8D93-9A90-08C0CF57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60" y="58737"/>
              <a:ext cx="3238500" cy="714375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CB9529-98C0-4C1E-8EB4-C89BFD46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957674"/>
            <a:ext cx="89535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7D14B4-9F53-4CC1-16A0-FEDAE7846C76}"/>
              </a:ext>
            </a:extLst>
          </p:cNvPr>
          <p:cNvSpPr txBox="1"/>
          <p:nvPr/>
        </p:nvSpPr>
        <p:spPr>
          <a:xfrm>
            <a:off x="613008" y="1098560"/>
            <a:ext cx="322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80000"/>
              <a:defRPr/>
            </a:pPr>
            <a:r>
              <a:rPr lang="en-US" altLang="zh-CN" sz="3200" dirty="0" err="1">
                <a:solidFill>
                  <a:srgbClr val="7E0C6E"/>
                </a:solidFill>
                <a:latin typeface="Times New Roman" panose="02020603050405020304" pitchFamily="18" charset="0"/>
                <a:ea typeface="汉仪行楷简" panose="02010609000101010101" charset="-122"/>
                <a:cs typeface="Times New Roman" panose="02020603050405020304" pitchFamily="18" charset="0"/>
              </a:rPr>
              <a:t>ResNet</a:t>
            </a:r>
            <a:r>
              <a:rPr lang="zh-CN" altLang="en-US" sz="3200" dirty="0">
                <a:solidFill>
                  <a:srgbClr val="7E0C6E"/>
                </a:solidFill>
                <a:latin typeface="汉仪行楷简" panose="02010609000101010101" charset="-122"/>
                <a:ea typeface="汉仪行楷简" panose="02010609000101010101" charset="-122"/>
              </a:rPr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3505487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A00072"/>
      </a:accent4>
      <a:accent5>
        <a:srgbClr val="AD1798"/>
      </a:accent5>
      <a:accent6>
        <a:srgbClr val="D84D91"/>
      </a:accent6>
      <a:hlink>
        <a:srgbClr val="B26DA8"/>
      </a:hlink>
      <a:folHlink>
        <a:srgbClr val="CB9EC5"/>
      </a:folHlink>
    </a:clrScheme>
    <a:fontScheme name="全微软雅黑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3365</Words>
  <Application>Microsoft Office PowerPoint</Application>
  <PresentationFormat>宽屏</PresentationFormat>
  <Paragraphs>260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54" baseType="lpstr">
      <vt:lpstr>方正仿郭简体</vt:lpstr>
      <vt:lpstr>方正艺黑简体</vt:lpstr>
      <vt:lpstr>等线 Light</vt:lpstr>
      <vt:lpstr>Courier New</vt:lpstr>
      <vt:lpstr>Forte</vt:lpstr>
      <vt:lpstr>Calibri</vt:lpstr>
      <vt:lpstr>方正魏碑简体</vt:lpstr>
      <vt:lpstr>华文中宋</vt:lpstr>
      <vt:lpstr>等线</vt:lpstr>
      <vt:lpstr>Arial Black</vt:lpstr>
      <vt:lpstr>Cambria Math</vt:lpstr>
      <vt:lpstr>Arial</vt:lpstr>
      <vt:lpstr>Wingdings</vt:lpstr>
      <vt:lpstr>迷你简书魂</vt:lpstr>
      <vt:lpstr>Calibri Light</vt:lpstr>
      <vt:lpstr>Times New Roman</vt:lpstr>
      <vt:lpstr>方正粗黑宋简体</vt:lpstr>
      <vt:lpstr>华文楷体</vt:lpstr>
      <vt:lpstr>汉仪行楷简</vt:lpstr>
      <vt:lpstr>-apple-system</vt:lpstr>
      <vt:lpstr>Consolas</vt:lpstr>
      <vt:lpstr>华文行楷</vt:lpstr>
      <vt:lpstr>Office 主题​​</vt:lpstr>
      <vt:lpstr>1_Office 主题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修铭</dc:creator>
  <cp:lastModifiedBy>刘 修铭</cp:lastModifiedBy>
  <cp:revision>40</cp:revision>
  <dcterms:created xsi:type="dcterms:W3CDTF">2022-11-18T08:41:37Z</dcterms:created>
  <dcterms:modified xsi:type="dcterms:W3CDTF">2022-12-12T08:41:32Z</dcterms:modified>
</cp:coreProperties>
</file>